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1" r:id="rId22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5.xml"/><Relationship Id="rId6" Type="http://schemas.openxmlformats.org/officeDocument/2006/relationships/slide" Target="slides/slide6.xml"/><Relationship Id="rId7" Type="http://schemas.openxmlformats.org/officeDocument/2006/relationships/slide" Target="slides/slide7.xml"/><Relationship Id="rId8" Type="http://schemas.openxmlformats.org/officeDocument/2006/relationships/slide" Target="slides/slide8.xml"/><Relationship Id="rId9" Type="http://schemas.openxmlformats.org/officeDocument/2006/relationships/slide" Target="slides/slide9.xml"/><Relationship Id="rId10" Type="http://schemas.openxmlformats.org/officeDocument/2006/relationships/slide" Target="slides/slide10.xml"/><Relationship Id="rId11" Type="http://schemas.openxmlformats.org/officeDocument/2006/relationships/slide" Target="slides/slide11.xml"/><Relationship Id="rId12" Type="http://schemas.openxmlformats.org/officeDocument/2006/relationships/slide" Target="slides/slide12.xml"/><Relationship Id="rId13" Type="http://schemas.openxmlformats.org/officeDocument/2006/relationships/slide" Target="slides/slide13.xml"/><Relationship Id="rId14" Type="http://schemas.openxmlformats.org/officeDocument/2006/relationships/slide" Target="slides/slide14.xml"/><Relationship Id="rId15" Type="http://schemas.openxmlformats.org/officeDocument/2006/relationships/slide" Target="slides/slide15.xml"/><Relationship Id="rId16" Type="http://schemas.openxmlformats.org/officeDocument/2006/relationships/slide" Target="slides/slide16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22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マンダラ経営計画DX3.5の №5-1 組織計画 と №5-2 部門計画 の記入マニュアル。まず全体像→1枚の構造→記入手順→よくある失敗→最後に将来のダッシュボードをチラ見せ。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5ステップ。最後に組織計画の外周へ部門計画の要点を写して1枚に集約する。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ここからチラ見せ。今日は紙の2枚を書くのが目的。将来像を見せてモチベーションにする。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組織計画の中央ブロック＝この画面。緑のバーは各部門の到達度で、毎日の記録から自動で伸びる。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部門計画の1枚と、所属する人の1枚がタブで切り替わる。紙で書いた構造がそのまま画面になっている。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81マスがそのまま画面に。紙をていねいに書くことが将来の資産になる、と締める。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作業指示。3つだけ。迷ったら並び順を思い出す。空欄OK。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0 に入る前に流します。2分56秒。板書に『第5部門〈組織計画の部〉』とあり、№2-1社長方針からの矢印、部長→課長→社員の3層展開（赤・緑・青）が描かれています。『様式を変えないから上と下がつながる』という本資料の主張を、開発者本人の言葉で先に示す狙いです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この2枚だけを扱う。組織計画は1枚、部門計画は部門の数だけ。様式は同じ。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作成手順フロー上の位置。社長方針のEマス「組織計画」から展開し、人財育成と会議体系へ渡す。財務・商品顧客が先に決まっているので数字の裏付けがある。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81マスの構造。中央ブロックが設計図、外周8ブロックが各部門の展開。位置が対応していることを指で追って見せる。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ここが一番間違えやすい。中心の真下がA＝1番。下→左→上→右→四隅の順。エリア記号も番号も同じ並び。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中央ブロックだけを先に埋める。中心＝会社のテーマ、1番から順に部門、責任者は必須。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組織計画の1マスを1枚に開く。中心は写すだけ。重点項目は数字で測れるものを1番に。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右側の表。基本情報4項目と、重点目標スケジュール管理（指示／重点項目／スケジュール）。期限が書けない項目は重点ではない。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6つの失敗。並び順、無理な穴埋め、数字なし、責任者空欄、中心と周囲の不整合、2枚の食い違い。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hyperlink" Target="https://drive.google.com/file/d/1Il_VWYrt-ZcWd-ktTCYoAvo8VJcj-tA1/view" TargetMode="External"/><Relationship Id="rId4" Type="http://schemas.openxmlformats.org/officeDocument/2006/relationships/notesSlide" Target="../notesSlides/notesSlide1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4173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300" kern="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マンダラ経営計画 DX3.5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822960" y="18745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組織・部門マンダラの</a:t>
            </a:r>
            <a:endParaRPr lang="en-US" sz="48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つくり方</a:t>
            </a:r>
            <a:endParaRPr lang="en-US" sz="4800" dirty="0"/>
          </a:p>
        </p:txBody>
      </p:sp>
      <p:sp>
        <p:nvSpPr>
          <p:cNvPr id="4" name="Text 2"/>
          <p:cNvSpPr/>
          <p:nvPr/>
        </p:nvSpPr>
        <p:spPr>
          <a:xfrm>
            <a:off x="822960" y="3749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№5-1 組織計画 ／ №5-2 部門計画　記入マニュアル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8732520" y="4343400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0" y="4379976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9692640" y="4343400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738360" y="4379976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10652760" y="4343400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698480" y="4379976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8732520" y="4910328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78240" y="4946904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9692640" y="4910328"/>
            <a:ext cx="960120" cy="566928"/>
          </a:xfrm>
          <a:prstGeom prst="rect">
            <a:avLst/>
          </a:prstGeom>
          <a:solidFill>
            <a:srgbClr val="2B4A73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747504" y="4965192"/>
            <a:ext cx="8503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経営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理念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10652760" y="4910328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698480" y="4946904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8732520" y="5477256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778240" y="55138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9692640" y="5477256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738360" y="55138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10652760" y="5477256"/>
            <a:ext cx="96012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4A6C8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698480" y="5513832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822960" y="598932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株式会社クローバ経営研究所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注意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よくある失敗と直し方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過去の記述でつまずいた点をまとめました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2130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並び順を間違える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777240" y="24780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左上から1・2・3と書いてしまう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77240" y="30449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0998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中心の真下が1番。下→左→上→右→四隅の順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288536" y="19659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17136" y="2130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8マスを無理に埋める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517136" y="24780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思いつきの項目で埋めて実行されない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17136" y="30449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08576" y="30998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空欄で出す。後から足せます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8028432" y="19659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57032" y="21305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数字が入っていない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257032" y="24780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「品質を上げる」だけで測れない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8257032" y="30449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348472" y="30998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「不良を0件にする」と数で書く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48640" y="40233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7240" y="41879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責任者が空欄</a:t>
            </a:r>
            <a:endParaRPr lang="en-US" sz="1450" dirty="0"/>
          </a:p>
        </p:txBody>
      </p:sp>
      <p:sp>
        <p:nvSpPr>
          <p:cNvPr id="22" name="Text 20"/>
          <p:cNvSpPr/>
          <p:nvPr/>
        </p:nvSpPr>
        <p:spPr>
          <a:xfrm>
            <a:off x="777240" y="45354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部門名だけで誰がやるか分からない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777240" y="51023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68680" y="51572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必ず1名。連名にしない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288536" y="40233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517136" y="41879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中心と周囲がつながらない</a:t>
            </a:r>
            <a:endParaRPr lang="en-US" sz="1450" dirty="0"/>
          </a:p>
        </p:txBody>
      </p:sp>
      <p:sp>
        <p:nvSpPr>
          <p:cNvPr id="27" name="Text 25"/>
          <p:cNvSpPr/>
          <p:nvPr/>
        </p:nvSpPr>
        <p:spPr>
          <a:xfrm>
            <a:off x="4517136" y="45354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中心のテーマと8マスが無関係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517136" y="51023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08576" y="51572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8マスは中心を実現する手段になっているか確認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8028432" y="402336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257032" y="4187952"/>
            <a:ext cx="3108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B041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✕　組織計画と部門計画が違う</a:t>
            </a:r>
            <a:endParaRPr lang="en-US" sz="1450" dirty="0"/>
          </a:p>
        </p:txBody>
      </p:sp>
      <p:sp>
        <p:nvSpPr>
          <p:cNvPr id="32" name="Text 30"/>
          <p:cNvSpPr/>
          <p:nvPr/>
        </p:nvSpPr>
        <p:spPr>
          <a:xfrm>
            <a:off x="8257032" y="4535424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部門名や責任者が食い違う</a:t>
            </a:r>
            <a:endParaRPr lang="en-US" sz="1150" dirty="0"/>
          </a:p>
        </p:txBody>
      </p:sp>
      <p:sp>
        <p:nvSpPr>
          <p:cNvPr id="33" name="Shape 31"/>
          <p:cNvSpPr/>
          <p:nvPr/>
        </p:nvSpPr>
        <p:spPr>
          <a:xfrm>
            <a:off x="8257032" y="5102352"/>
            <a:ext cx="3108960" cy="640080"/>
          </a:xfrm>
          <a:prstGeom prst="rect">
            <a:avLst/>
          </a:prstGeom>
          <a:solidFill>
            <a:srgbClr val="DCF0E5"/>
          </a:solidFill>
          <a:ln w="12700">
            <a:solidFill>
              <a:srgbClr val="1B8A5A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348472" y="5157216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155E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　部門計画の中心は組織計画から写すだけ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失敗はぜんぶ「様式を守れば」防げます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まとめ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書く順番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この順番で進めれば、迷いません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11064240" cy="713232"/>
          </a:xfrm>
          <a:prstGeom prst="roundRect">
            <a:avLst>
              <a:gd name="adj" fmla="val 5128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167128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216712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280160" y="2057400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経営理念・社長方針を読む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577840" y="2057400"/>
            <a:ext cx="5852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会社が何を大事にしているかを確認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2807208"/>
            <a:ext cx="1106424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77240" y="3008376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300837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80160" y="2898648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№5-1 の中央ブロック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577840" y="2898648"/>
            <a:ext cx="5852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中心にテーマ、8マスに部門と責任者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3648456"/>
            <a:ext cx="11064240" cy="713232"/>
          </a:xfrm>
          <a:prstGeom prst="roundRect">
            <a:avLst>
              <a:gd name="adj" fmla="val 5128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77240" y="3849624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84962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280160" y="3739896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№5-2 を部門ごとに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5577840" y="3739896"/>
            <a:ext cx="5852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中心を写し、重点項目を8マスに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4489704"/>
            <a:ext cx="11064240" cy="713232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4690872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22" name="Text 20"/>
          <p:cNvSpPr/>
          <p:nvPr/>
        </p:nvSpPr>
        <p:spPr>
          <a:xfrm>
            <a:off x="777240" y="469087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1280160" y="4581144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右の表に期限を入れる</a:t>
            </a:r>
            <a:endParaRPr lang="en-US" sz="1700" dirty="0"/>
          </a:p>
        </p:txBody>
      </p:sp>
      <p:sp>
        <p:nvSpPr>
          <p:cNvPr id="24" name="Text 22"/>
          <p:cNvSpPr/>
          <p:nvPr/>
        </p:nvSpPr>
        <p:spPr>
          <a:xfrm>
            <a:off x="5577840" y="4581144"/>
            <a:ext cx="5852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何をいつまでに。上司が◯で優先順位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5330952"/>
            <a:ext cx="11064240" cy="713232"/>
          </a:xfrm>
          <a:prstGeom prst="roundRect">
            <a:avLst>
              <a:gd name="adj" fmla="val 5128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77240" y="5532120"/>
            <a:ext cx="310896" cy="310896"/>
          </a:xfrm>
          <a:prstGeom prst="ellipse">
            <a:avLst/>
          </a:prstGeom>
          <a:solidFill>
            <a:srgbClr val="E08A1E"/>
          </a:solidFill>
          <a:ln/>
        </p:spPr>
      </p:sp>
      <p:sp>
        <p:nvSpPr>
          <p:cNvPr id="27" name="Text 25"/>
          <p:cNvSpPr/>
          <p:nvPr/>
        </p:nvSpPr>
        <p:spPr>
          <a:xfrm>
            <a:off x="777240" y="55321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280160" y="5422392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№5-1 の外周に写す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5577840" y="5422392"/>
            <a:ext cx="5852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部門計画の要点を組織計画の外周へ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548640" y="6236208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2枚を書き終えたら、部門長会議でお互いに読み合わせます。上と下がつながっているか、目で追って確認してください。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E3A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2860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300" kern="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この先の話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822960" y="274320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手で書いたこの2枚が、</a:t>
            </a:r>
            <a:endParaRPr lang="en-US" sz="3800" dirty="0"/>
          </a:p>
          <a:p>
            <a:pPr indent="0" marL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そのまま画面で動きます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822960" y="43434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今日つくるのは紙の2枚です。将来こうなる、というイメージだけ先にお見せします。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チラ見せ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会社の全体像がそのまま画面に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組織計画の中央ブロックが、そのままトップ画面になります</a:t>
            </a:r>
            <a:endParaRPr lang="en-US" sz="1400" dirty="0"/>
          </a:p>
        </p:txBody>
      </p:sp>
      <p:pic>
        <p:nvPicPr>
          <p:cNvPr id="5" name="Image 0" descr="ppt-presid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965960"/>
            <a:ext cx="11064240" cy="3849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※開発中のイメージ。会社名・数値はすべて架空のサンプルです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チラ見せ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部門をタップすると1枚が開く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部門計画と、所属する人のマンダラが同じ画面に並びます</a:t>
            </a:r>
            <a:endParaRPr lang="en-US" sz="1400" dirty="0"/>
          </a:p>
        </p:txBody>
      </p:sp>
      <p:pic>
        <p:nvPicPr>
          <p:cNvPr id="5" name="Image 0" descr="ppt-dep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965960"/>
            <a:ext cx="11064240" cy="384962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※開発中のイメージ。会社名・人名・数値はすべて架空のサンプルです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チラ見せ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81マスも1枚で見られる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会社全体の81マスを、そのまま画面で確認できます</a:t>
            </a:r>
            <a:endParaRPr lang="en-US" sz="1400" dirty="0"/>
          </a:p>
        </p:txBody>
      </p:sp>
      <p:pic>
        <p:nvPicPr>
          <p:cNvPr id="5" name="Image 0" descr="ppt-btyp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965960"/>
            <a:ext cx="11064240" cy="350215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5596128"/>
            <a:ext cx="11064240" cy="621792"/>
          </a:xfrm>
          <a:prstGeom prst="roundRect">
            <a:avLst>
              <a:gd name="adj" fmla="val 7353"/>
            </a:avLst>
          </a:prstGeom>
          <a:solidFill>
            <a:srgbClr val="FDF0D5"/>
          </a:solidFill>
          <a:ln w="15875">
            <a:solidFill>
              <a:srgbClr val="E08A1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5705856"/>
            <a:ext cx="106070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だから、今日の2枚をていねいに書いてください。この紙が、そのまま会社の画面になります。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本日の作業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それでは書きはじめましょう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手元のシートを開いてください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103120"/>
            <a:ext cx="3557016" cy="246888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9050">
            <a:solidFill>
              <a:srgbClr val="2E6D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22960" y="23774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№5-1 組織計画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283464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中央ブロックだけ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32918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中心のテーマ＋8部門＋責任者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88536" y="2103120"/>
            <a:ext cx="3557016" cy="246888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9050">
            <a:solidFill>
              <a:srgbClr val="2E6DA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62856" y="23774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№5-2 部門計画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562856" y="283464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自分の部門1枚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62856" y="32918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中心を写す＋重点項目8つ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28432" y="2103120"/>
            <a:ext cx="3557016" cy="2468880"/>
          </a:xfrm>
          <a:prstGeom prst="roundRect">
            <a:avLst>
              <a:gd name="adj" fmla="val 2222"/>
            </a:avLst>
          </a:prstGeom>
          <a:solidFill>
            <a:srgbClr val="EAF4FB"/>
          </a:solidFill>
          <a:ln w="19050">
            <a:solidFill>
              <a:srgbClr val="2E6DA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02752" y="23774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右側の表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302752" y="2834640"/>
            <a:ext cx="3017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重点3つだけ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02752" y="3291840"/>
            <a:ext cx="3017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何をいつまでに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502920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迷ったら、中心の真下が1番。下→左→上→右→四隅。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48640" y="548640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書けない項目は空欄のまま出してください。あとから足せます。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はじめに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この2枚を仕上げます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マンダラ経営計画DX3.5のうち、組織と部門の2シートに絞って解説します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349240" cy="2834640"/>
          </a:xfrm>
          <a:prstGeom prst="roundRect">
            <a:avLst>
              <a:gd name="adj" fmla="val 1935"/>
            </a:avLst>
          </a:prstGeom>
          <a:solidFill>
            <a:srgbClr val="EAF4FB"/>
          </a:solidFill>
          <a:ln w="19050">
            <a:solidFill>
              <a:srgbClr val="2E6DA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194560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№5-1 組織計画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697480"/>
            <a:ext cx="4709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会社全体の組織を1枚に。</a:t>
            </a:r>
            <a:endParaRPr lang="en-US" sz="14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中心に会社のテーマ、</a:t>
            </a:r>
            <a:endParaRPr lang="en-US" sz="14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周囲8マスに8つの部門。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68680" y="420624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1枚つくる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263640" y="1965960"/>
            <a:ext cx="5349240" cy="2834640"/>
          </a:xfrm>
          <a:prstGeom prst="roundRect">
            <a:avLst>
              <a:gd name="adj" fmla="val 1935"/>
            </a:avLst>
          </a:prstGeom>
          <a:solidFill>
            <a:srgbClr val="EDE7F6"/>
          </a:solidFill>
          <a:ln w="19050">
            <a:solidFill>
              <a:srgbClr val="6B4C9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0" y="2194560"/>
            <a:ext cx="4709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6B4C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№5-2 部門計画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6583680" y="2697480"/>
            <a:ext cx="4709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部門ごとに1枚。</a:t>
            </a:r>
            <a:endParaRPr lang="en-US" sz="14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中心にその部門のテーマ、</a:t>
            </a:r>
            <a:endParaRPr lang="en-US" sz="1400" dirty="0"/>
          </a:p>
          <a:p>
            <a:pPr indent="0" marL="0">
              <a:lnSpc>
                <a:spcPts val="2400"/>
              </a:lnSpc>
              <a:buNone/>
            </a:pPr>
            <a:r>
              <a:rPr lang="en-US" sz="14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周囲8マスに重点項目。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583680" y="4206240"/>
            <a:ext cx="4709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6B4C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部門の数だけつくる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512064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この2枚は「同じ様式」です。1枚の書き方を覚えれば、もう1枚も書けます。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48640" y="550468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3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組織計画の1マス（＝1つの部門）が、そのまま部門計画の1枚になります。上下がつながっているので、現場の人が「なぜこれをやるのか」を1つ上で確認できます。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マンダラ経営計画DX3.5｜組織・部門マンダラのつくり方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位置づけ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この2枚は全体のどこか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マンダラ経営計画DX3.5は全34シート。作成手順フローの第5部門にあたります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第2部門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社長方針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640080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№2-1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029968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39696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31136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第3部門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231136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財務計画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2231136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№3-1〜3-7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3621024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730752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822192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第4部門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3822192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商品顧客開発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3822192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№4-1〜4-4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212080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321808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DF0D5"/>
          </a:solidFill>
          <a:ln w="25400">
            <a:solidFill>
              <a:srgbClr val="E08A1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13248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第5部門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13248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組織計画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413248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№5-1・5-2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803136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6912864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004304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第6部門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004304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人財育成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7004304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№6-1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8394192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8503920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95360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第7部門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8595360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予実管理</a:t>
            </a:r>
            <a:endParaRPr lang="en-US" sz="1350" dirty="0"/>
          </a:p>
        </p:txBody>
      </p:sp>
      <p:sp>
        <p:nvSpPr>
          <p:cNvPr id="33" name="Text 31"/>
          <p:cNvSpPr/>
          <p:nvPr/>
        </p:nvSpPr>
        <p:spPr>
          <a:xfrm>
            <a:off x="8595360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№7-1・7-2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9985248" y="2606040"/>
            <a:ext cx="1097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FC7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▸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10094976" y="2057400"/>
            <a:ext cx="1481328" cy="1417320"/>
          </a:xfrm>
          <a:prstGeom prst="roundRect">
            <a:avLst>
              <a:gd name="adj" fmla="val 3226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10186416" y="2176272"/>
            <a:ext cx="12984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第1部門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10186416" y="2432304"/>
            <a:ext cx="129844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経営理念</a:t>
            </a:r>
            <a:endParaRPr lang="en-US" sz="1350" dirty="0"/>
          </a:p>
        </p:txBody>
      </p:sp>
      <p:sp>
        <p:nvSpPr>
          <p:cNvPr id="38" name="Text 36"/>
          <p:cNvSpPr/>
          <p:nvPr/>
        </p:nvSpPr>
        <p:spPr>
          <a:xfrm>
            <a:off x="10186416" y="3054096"/>
            <a:ext cx="12984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№1-1〜1-5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548640" y="3794760"/>
            <a:ext cx="5440680" cy="1965960"/>
          </a:xfrm>
          <a:prstGeom prst="roundRect">
            <a:avLst>
              <a:gd name="adj" fmla="val 2326"/>
            </a:avLst>
          </a:prstGeom>
          <a:solidFill>
            <a:srgbClr val="EAF4FB"/>
          </a:solidFill>
          <a:ln w="15875">
            <a:solidFill>
              <a:srgbClr val="2E6DA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822960" y="397764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前の工程から受けとるもの</a:t>
            </a:r>
            <a:endParaRPr lang="en-US" sz="1500" dirty="0"/>
          </a:p>
        </p:txBody>
      </p:sp>
      <p:sp>
        <p:nvSpPr>
          <p:cNvPr id="41" name="Text 39"/>
          <p:cNvSpPr/>
          <p:nvPr/>
        </p:nvSpPr>
        <p:spPr>
          <a:xfrm>
            <a:off x="822960" y="4297680"/>
            <a:ext cx="4892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「№2-1 今期社長方針」の E に「組織計画」があります。社長方針のEマスに書いた一行を、そのまま№5-1の中心に持ってくるのが出発点です。</a:t>
            </a:r>
            <a:endParaRPr lang="en-US" sz="1250" dirty="0"/>
          </a:p>
          <a:p>
            <a:pPr indent="0" marL="0">
              <a:lnSpc>
                <a:spcPts val="2000"/>
              </a:lnSpc>
              <a:buNone/>
            </a:pPr>
            <a:endParaRPr lang="en-US" sz="12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財務（第3部門）と商品顧客（第4部門）が先に決まっているので、部門の重点項目には数字の裏付けがあります。</a:t>
            </a:r>
            <a:endParaRPr lang="en-US" sz="1250" dirty="0"/>
          </a:p>
        </p:txBody>
      </p:sp>
      <p:sp>
        <p:nvSpPr>
          <p:cNvPr id="42" name="Shape 40"/>
          <p:cNvSpPr/>
          <p:nvPr/>
        </p:nvSpPr>
        <p:spPr>
          <a:xfrm>
            <a:off x="6172200" y="3794760"/>
            <a:ext cx="5440680" cy="1965960"/>
          </a:xfrm>
          <a:prstGeom prst="roundRect">
            <a:avLst>
              <a:gd name="adj" fmla="val 2326"/>
            </a:avLst>
          </a:prstGeom>
          <a:solidFill>
            <a:srgbClr val="DCF0E5"/>
          </a:solidFill>
          <a:ln w="15875">
            <a:solidFill>
              <a:srgbClr val="1B8A5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6446520" y="3977640"/>
            <a:ext cx="4892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5E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次の工程へ渡すもの</a:t>
            </a:r>
            <a:endParaRPr lang="en-US" sz="1500" dirty="0"/>
          </a:p>
        </p:txBody>
      </p:sp>
      <p:sp>
        <p:nvSpPr>
          <p:cNvPr id="44" name="Text 42"/>
          <p:cNvSpPr/>
          <p:nvPr/>
        </p:nvSpPr>
        <p:spPr>
          <a:xfrm>
            <a:off x="6446520" y="4297680"/>
            <a:ext cx="48920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部門と責任者が決まると、「№6-1 人財育成計画」で誰をどう育てるかが書けます。</a:t>
            </a:r>
            <a:endParaRPr lang="en-US" sz="1250" dirty="0"/>
          </a:p>
          <a:p>
            <a:pPr indent="0" marL="0">
              <a:lnSpc>
                <a:spcPts val="2000"/>
              </a:lnSpc>
              <a:buNone/>
            </a:pPr>
            <a:endParaRPr lang="en-US" sz="1250" dirty="0"/>
          </a:p>
          <a:p>
            <a:pPr indent="0" marL="0">
              <a:lnSpc>
                <a:spcPts val="2000"/>
              </a:lnSpc>
              <a:buNone/>
            </a:pPr>
            <a:r>
              <a:rPr lang="en-US" sz="12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重点項目と期限が決まると、「№7-2 会議体系」でどの会議で進捗を見るかが決まります。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全34シート中、この2枚を今日書きます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11480"/>
            <a:ext cx="274320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2E6DA4"/>
                </a:solidFill>
                <a:latin typeface="Calibri"/>
              </a:rPr>
              <a:t>参考動画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200" b="1">
                <a:solidFill>
                  <a:srgbClr val="1E2A38"/>
                </a:solidFill>
                <a:latin typeface="Cambria"/>
              </a:rPr>
              <a:t>開発者本人が語る「第5部門 組織計画」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5A6672"/>
                </a:solidFill>
                <a:latin typeface="Calibri"/>
              </a:rPr>
              <a:t>松村寧雄先生が、この2枚をなぜ同じ様式にするのかを2分56秒で解説しています</a:t>
            </a:r>
          </a:p>
        </p:txBody>
      </p:sp>
      <p:pic>
        <p:nvPicPr>
          <p:cNvPr id="5" name="Picture 4" descr="MYF078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920240"/>
            <a:ext cx="5577840" cy="31375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8640" y="5138928"/>
            <a:ext cx="5577840" cy="31089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00" b="1">
                <a:solidFill>
                  <a:srgbClr val="2E6DA4"/>
                </a:solidFill>
                <a:latin typeface="Calibri"/>
                <a:hlinkClick r:id="rId3"/>
              </a:rPr>
              <a:t>▶ 動画を再生（Googleドライブ）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468112"/>
            <a:ext cx="55778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0">
                <a:solidFill>
                  <a:srgbClr val="8A94A0"/>
                </a:solidFill>
                <a:latin typeface="Calibri"/>
              </a:rPr>
              <a:t>MYF0785（2013.10.09）／2分56秒　板書「◆第5部門〈組織計画の部〉」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355080" y="1920240"/>
            <a:ext cx="5166360" cy="1481328"/>
          </a:xfrm>
          <a:prstGeom prst="roundRect">
            <a:avLst>
              <a:gd name="adj" fmla="val 4000"/>
            </a:avLst>
          </a:prstGeom>
          <a:solidFill>
            <a:srgbClr val="FDF0D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6583680" y="2066544"/>
            <a:ext cx="4709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E2A38"/>
                </a:solidFill>
                <a:latin typeface="Cambria"/>
              </a:rPr>
              <a:t>1　この2枚がつながる理由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0" y="2414016"/>
            <a:ext cx="4709160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「組織計画がトップダウンとボトムアップの相互コミュニケーションが</a:t>
            </a:r>
          </a:p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スムーズにできるので、部門目的達成が良い」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55080" y="3547872"/>
            <a:ext cx="5166360" cy="1481328"/>
          </a:xfrm>
          <a:prstGeom prst="roundRect">
            <a:avLst>
              <a:gd name="adj" fmla="val 4000"/>
            </a:avLst>
          </a:prstGeom>
          <a:solidFill>
            <a:srgbClr val="F4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6583680" y="3694176"/>
            <a:ext cx="4709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E2A38"/>
                </a:solidFill>
                <a:latin typeface="Cambria"/>
              </a:rPr>
              <a:t>2　展開の順番も同じ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0" y="4041648"/>
            <a:ext cx="4709160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「社長が展開したものを各部門に落とす。部門の部長がそれをまとめる」</a:t>
            </a:r>
          </a:p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→ 課 → 社員へと同じ様式で降りていく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55080" y="5175504"/>
            <a:ext cx="5166360" cy="1481328"/>
          </a:xfrm>
          <a:prstGeom prst="roundRect">
            <a:avLst>
              <a:gd name="adj" fmla="val 4000"/>
            </a:avLst>
          </a:prstGeom>
          <a:solidFill>
            <a:srgbClr val="F4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6583680" y="5321808"/>
            <a:ext cx="4709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350" b="1">
                <a:solidFill>
                  <a:srgbClr val="1E2A38"/>
                </a:solidFill>
                <a:latin typeface="Cambria"/>
              </a:rPr>
              <a:t>3　板書は№2-1とつながっている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0" y="5669280"/>
            <a:ext cx="4709160" cy="8686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板書の左に「№2-1 社長方針」への矢印がある。</a:t>
            </a:r>
          </a:p>
          <a:p>
            <a:pPr algn="l">
              <a:lnSpc>
                <a:spcPct val="125000"/>
              </a:lnSpc>
            </a:pPr>
            <a:r>
              <a:rPr sz="1100" b="0">
                <a:solidFill>
                  <a:srgbClr val="5A6672"/>
                </a:solidFill>
                <a:latin typeface="Calibri"/>
              </a:rPr>
              <a:t>社長方針のEマスから組織計画の中心に持ってくる流れが図示されている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355080"/>
            <a:ext cx="1060704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50" b="0">
                <a:solidFill>
                  <a:srgbClr val="8A94A0"/>
                </a:solidFill>
                <a:latin typeface="Calibri"/>
              </a:rPr>
              <a:t>この動画は「マンダラ経営計画 第1〜第8の特性」シリーズの第5回です。他の部門の動画は別紙のリンク集にまとめています。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1枚の構造を知る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9マスのブロックが9個。全部で81マスあります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99160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49680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48640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99160" y="2316480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17448" y="2334768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1249680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48640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99160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249680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" y="1965960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636776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987296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337816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636776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987296" y="2316480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005584" y="2334768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2337816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636776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987296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337816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636776" y="1965960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2724912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3075432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3425952" y="196596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724912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3075432" y="2316480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093720" y="2334768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3425952" y="231648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724912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3075432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3425952" y="2667000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2724912" y="1965960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48640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99160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249680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548640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99160" y="3404616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17448" y="3422904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1249680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48640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99160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249680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548640" y="3054096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636776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987296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337816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636776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987296" y="3404616"/>
            <a:ext cx="350520" cy="350520"/>
          </a:xfrm>
          <a:prstGeom prst="rect">
            <a:avLst/>
          </a:prstGeom>
          <a:solidFill>
            <a:srgbClr val="FDF0D5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2005584" y="3422904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№5-1</a:t>
            </a:r>
            <a:endParaRPr lang="en-US" sz="650" dirty="0"/>
          </a:p>
          <a:p>
            <a:pPr algn="ctr" indent="0" marL="0">
              <a:buNone/>
            </a:pPr>
            <a:r>
              <a:rPr lang="en-US" sz="650" b="1" dirty="0">
                <a:solidFill>
                  <a:srgbClr val="E08A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</a:t>
            </a:r>
            <a:endParaRPr lang="en-US" sz="650" dirty="0"/>
          </a:p>
        </p:txBody>
      </p:sp>
      <p:sp>
        <p:nvSpPr>
          <p:cNvPr id="55" name="Shape 53"/>
          <p:cNvSpPr/>
          <p:nvPr/>
        </p:nvSpPr>
        <p:spPr>
          <a:xfrm>
            <a:off x="2337816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636776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987296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2337816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636776" y="3054096"/>
            <a:ext cx="1051560" cy="1051560"/>
          </a:xfrm>
          <a:prstGeom prst="rect">
            <a:avLst/>
          </a:prstGeom>
          <a:ln w="25400">
            <a:solidFill>
              <a:srgbClr val="E08A1E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2724912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3075432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3425952" y="305409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2724912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3075432" y="3404616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3093720" y="3422904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66" name="Shape 64"/>
          <p:cNvSpPr/>
          <p:nvPr/>
        </p:nvSpPr>
        <p:spPr>
          <a:xfrm>
            <a:off x="3425952" y="340461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2724912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075432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3425952" y="3755136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2724912" y="3054096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548640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899160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249680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548640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899160" y="4492752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917448" y="4511040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77" name="Shape 75"/>
          <p:cNvSpPr/>
          <p:nvPr/>
        </p:nvSpPr>
        <p:spPr>
          <a:xfrm>
            <a:off x="1249680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548640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899160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249680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548640" y="4142232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1636776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987296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2337816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636776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987296" y="4492752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7" name="Text 85"/>
          <p:cNvSpPr/>
          <p:nvPr/>
        </p:nvSpPr>
        <p:spPr>
          <a:xfrm>
            <a:off x="2005584" y="4511040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88" name="Shape 86"/>
          <p:cNvSpPr/>
          <p:nvPr/>
        </p:nvSpPr>
        <p:spPr>
          <a:xfrm>
            <a:off x="2337816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636776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987296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2337816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636776" y="4142232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2724912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3075432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3425952" y="414223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2724912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3075432" y="4492752"/>
            <a:ext cx="350520" cy="350520"/>
          </a:xfrm>
          <a:prstGeom prst="rect">
            <a:avLst/>
          </a:prstGeom>
          <a:solidFill>
            <a:srgbClr val="EAF4FB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98" name="Text 96"/>
          <p:cNvSpPr/>
          <p:nvPr/>
        </p:nvSpPr>
        <p:spPr>
          <a:xfrm>
            <a:off x="3093720" y="4511040"/>
            <a:ext cx="313944" cy="3139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</a:t>
            </a:r>
            <a:endParaRPr lang="en-US" sz="750" dirty="0"/>
          </a:p>
          <a:p>
            <a:pPr algn="ctr" indent="0" marL="0">
              <a:buNone/>
            </a:pPr>
            <a:r>
              <a:rPr lang="en-US" sz="7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750" dirty="0"/>
          </a:p>
        </p:txBody>
      </p:sp>
      <p:sp>
        <p:nvSpPr>
          <p:cNvPr id="99" name="Shape 97"/>
          <p:cNvSpPr/>
          <p:nvPr/>
        </p:nvSpPr>
        <p:spPr>
          <a:xfrm>
            <a:off x="3425952" y="449275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2724912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3075432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3425952" y="4843272"/>
            <a:ext cx="350520" cy="350520"/>
          </a:xfrm>
          <a:prstGeom prst="rect">
            <a:avLst/>
          </a:prstGeom>
          <a:solidFill>
            <a:srgbClr val="FFFFFF"/>
          </a:solidFill>
          <a:ln w="6350">
            <a:solidFill>
              <a:srgbClr val="9FC7E8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2724912" y="4142232"/>
            <a:ext cx="1051560" cy="1051560"/>
          </a:xfrm>
          <a:prstGeom prst="rect">
            <a:avLst/>
          </a:prstGeom>
          <a:ln w="15875">
            <a:solidFill>
              <a:srgbClr val="2E6DA4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3977640" y="2011680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105" name="Text 103"/>
          <p:cNvSpPr/>
          <p:nvPr/>
        </p:nvSpPr>
        <p:spPr>
          <a:xfrm>
            <a:off x="3977640" y="20116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6" name="Text 104"/>
          <p:cNvSpPr/>
          <p:nvPr/>
        </p:nvSpPr>
        <p:spPr>
          <a:xfrm>
            <a:off x="4434840" y="199339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中央のブロック</a:t>
            </a:r>
            <a:endParaRPr lang="en-US" sz="1700" dirty="0"/>
          </a:p>
        </p:txBody>
      </p:sp>
      <p:sp>
        <p:nvSpPr>
          <p:cNvPr id="107" name="Text 105"/>
          <p:cNvSpPr/>
          <p:nvPr/>
        </p:nvSpPr>
        <p:spPr>
          <a:xfrm>
            <a:off x="4434840" y="2304288"/>
            <a:ext cx="7360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中心に「組織計画」、周囲8マスに8つの部門（A〜H）を書きます。ここが全体の設計図です。</a:t>
            </a:r>
            <a:endParaRPr lang="en-US" sz="1350" dirty="0"/>
          </a:p>
        </p:txBody>
      </p:sp>
      <p:sp>
        <p:nvSpPr>
          <p:cNvPr id="108" name="Shape 106"/>
          <p:cNvSpPr/>
          <p:nvPr/>
        </p:nvSpPr>
        <p:spPr>
          <a:xfrm>
            <a:off x="3977640" y="3063240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109" name="Text 107"/>
          <p:cNvSpPr/>
          <p:nvPr/>
        </p:nvSpPr>
        <p:spPr>
          <a:xfrm>
            <a:off x="3977640" y="306324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10" name="Text 108"/>
          <p:cNvSpPr/>
          <p:nvPr/>
        </p:nvSpPr>
        <p:spPr>
          <a:xfrm>
            <a:off x="4434840" y="304495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外周の8ブロック</a:t>
            </a:r>
            <a:endParaRPr lang="en-US" sz="1700" dirty="0"/>
          </a:p>
        </p:txBody>
      </p:sp>
      <p:sp>
        <p:nvSpPr>
          <p:cNvPr id="111" name="Text 109"/>
          <p:cNvSpPr/>
          <p:nvPr/>
        </p:nvSpPr>
        <p:spPr>
          <a:xfrm>
            <a:off x="4434840" y="3355848"/>
            <a:ext cx="7360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中央に書いた部門ごとに1ブロック。中心に「部門」と「責任者」、周囲8マスにその部門の重点項目を書きます。</a:t>
            </a:r>
            <a:endParaRPr lang="en-US" sz="1350" dirty="0"/>
          </a:p>
        </p:txBody>
      </p:sp>
      <p:sp>
        <p:nvSpPr>
          <p:cNvPr id="112" name="Shape 110"/>
          <p:cNvSpPr/>
          <p:nvPr/>
        </p:nvSpPr>
        <p:spPr>
          <a:xfrm>
            <a:off x="3977640" y="4114800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113" name="Text 111"/>
          <p:cNvSpPr/>
          <p:nvPr/>
        </p:nvSpPr>
        <p:spPr>
          <a:xfrm>
            <a:off x="3977640" y="4114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14" name="Text 112"/>
          <p:cNvSpPr/>
          <p:nvPr/>
        </p:nvSpPr>
        <p:spPr>
          <a:xfrm>
            <a:off x="4434840" y="409651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位置は対応している</a:t>
            </a:r>
            <a:endParaRPr lang="en-US" sz="1700" dirty="0"/>
          </a:p>
        </p:txBody>
      </p:sp>
      <p:sp>
        <p:nvSpPr>
          <p:cNvPr id="115" name="Text 113"/>
          <p:cNvSpPr/>
          <p:nvPr/>
        </p:nvSpPr>
        <p:spPr>
          <a:xfrm>
            <a:off x="4434840" y="4407408"/>
            <a:ext cx="7360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中央ブロックのAの位置と、外周のAブロックの位置は同じです。だから目で追えます。</a:t>
            </a:r>
            <a:endParaRPr lang="en-US" sz="1350" dirty="0"/>
          </a:p>
        </p:txBody>
      </p:sp>
      <p:sp>
        <p:nvSpPr>
          <p:cNvPr id="116" name="Shape 114"/>
          <p:cNvSpPr/>
          <p:nvPr/>
        </p:nvSpPr>
        <p:spPr>
          <a:xfrm>
            <a:off x="3977640" y="5230368"/>
            <a:ext cx="7818120" cy="868680"/>
          </a:xfrm>
          <a:prstGeom prst="roundRect">
            <a:avLst>
              <a:gd name="adj" fmla="val 5263"/>
            </a:avLst>
          </a:prstGeom>
          <a:solidFill>
            <a:srgbClr val="FDF0D5"/>
          </a:solidFill>
          <a:ln w="15875">
            <a:solidFill>
              <a:srgbClr val="E08A1E"/>
            </a:solidFill>
            <a:prstDash val="solid"/>
          </a:ln>
        </p:spPr>
      </p:sp>
      <p:sp>
        <p:nvSpPr>
          <p:cNvPr id="117" name="Text 115"/>
          <p:cNvSpPr/>
          <p:nvPr/>
        </p:nvSpPr>
        <p:spPr>
          <a:xfrm>
            <a:off x="4206240" y="5394960"/>
            <a:ext cx="73609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b="1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大事なこと：組織計画も部門計画も、この同じ形です。様式を変えないから、上と下がつながります。</a:t>
            </a:r>
            <a:endParaRPr lang="en-US" sz="1350" dirty="0"/>
          </a:p>
        </p:txBody>
      </p:sp>
      <p:sp>
        <p:nvSpPr>
          <p:cNvPr id="118" name="Text 116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9マス × 9ブロック ＝ 81マス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0-2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マスの並び順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マンダラチャートには決まった順番があります。ここを間違えると読めなくなります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1874520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ブロックの並び（A〜H）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24028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1783080" y="224028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78308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017520" y="224028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01752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48640" y="301752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1783080" y="3017520"/>
            <a:ext cx="1234440" cy="777240"/>
          </a:xfrm>
          <a:prstGeom prst="rect">
            <a:avLst/>
          </a:prstGeom>
          <a:solidFill>
            <a:srgbClr val="EAF4FB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78308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中心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017520" y="301752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01752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548640" y="379476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1783080" y="379476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78308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3017520" y="3794760"/>
            <a:ext cx="123444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301752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6309360" y="187452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ブロックの中の番号（1〜8）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09360" y="224028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2000" dirty="0"/>
          </a:p>
        </p:txBody>
      </p:sp>
      <p:sp>
        <p:nvSpPr>
          <p:cNvPr id="27" name="Shape 25"/>
          <p:cNvSpPr/>
          <p:nvPr/>
        </p:nvSpPr>
        <p:spPr>
          <a:xfrm>
            <a:off x="7543800" y="224028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54380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29" name="Shape 27"/>
          <p:cNvSpPr/>
          <p:nvPr/>
        </p:nvSpPr>
        <p:spPr>
          <a:xfrm>
            <a:off x="8778240" y="224028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778240" y="224028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2000" dirty="0"/>
          </a:p>
        </p:txBody>
      </p:sp>
      <p:sp>
        <p:nvSpPr>
          <p:cNvPr id="31" name="Shape 29"/>
          <p:cNvSpPr/>
          <p:nvPr/>
        </p:nvSpPr>
        <p:spPr>
          <a:xfrm>
            <a:off x="6309360" y="301752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30936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33" name="Shape 31"/>
          <p:cNvSpPr/>
          <p:nvPr/>
        </p:nvSpPr>
        <p:spPr>
          <a:xfrm>
            <a:off x="7543800" y="3017520"/>
            <a:ext cx="1234440" cy="777240"/>
          </a:xfrm>
          <a:prstGeom prst="rect">
            <a:avLst/>
          </a:prstGeom>
          <a:solidFill>
            <a:srgbClr val="EAF4FB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54380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3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中心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8778240" y="301752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8778240" y="301752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37" name="Shape 35"/>
          <p:cNvSpPr/>
          <p:nvPr/>
        </p:nvSpPr>
        <p:spPr>
          <a:xfrm>
            <a:off x="6309360" y="379476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0936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39" name="Shape 37"/>
          <p:cNvSpPr/>
          <p:nvPr/>
        </p:nvSpPr>
        <p:spPr>
          <a:xfrm>
            <a:off x="7543800" y="379476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4380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41" name="Shape 39"/>
          <p:cNvSpPr/>
          <p:nvPr/>
        </p:nvSpPr>
        <p:spPr>
          <a:xfrm>
            <a:off x="8778240" y="3794760"/>
            <a:ext cx="1234440" cy="777240"/>
          </a:xfrm>
          <a:prstGeom prst="rect">
            <a:avLst/>
          </a:prstGeom>
          <a:solidFill>
            <a:srgbClr val="DCF0E5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8778240" y="3794760"/>
            <a:ext cx="1234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B8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2000" dirty="0"/>
          </a:p>
        </p:txBody>
      </p:sp>
      <p:sp>
        <p:nvSpPr>
          <p:cNvPr id="43" name="Shape 41"/>
          <p:cNvSpPr/>
          <p:nvPr/>
        </p:nvSpPr>
        <p:spPr>
          <a:xfrm>
            <a:off x="548640" y="4892040"/>
            <a:ext cx="11064240" cy="1234440"/>
          </a:xfrm>
          <a:prstGeom prst="roundRect">
            <a:avLst>
              <a:gd name="adj" fmla="val 3704"/>
            </a:avLst>
          </a:prstGeom>
          <a:solidFill>
            <a:srgbClr val="F4F7FA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822960" y="5047488"/>
            <a:ext cx="10515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覚え方：「下から始まって、時計回り」</a:t>
            </a:r>
            <a:endParaRPr lang="en-US" sz="1700" dirty="0"/>
          </a:p>
        </p:txBody>
      </p:sp>
      <p:sp>
        <p:nvSpPr>
          <p:cNvPr id="45" name="Text 43"/>
          <p:cNvSpPr/>
          <p:nvPr/>
        </p:nvSpPr>
        <p:spPr>
          <a:xfrm>
            <a:off x="822960" y="539496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中心の真下が A（1番）。そこから B（左）→ C（上）→ D（右）と外側を回り、E（左下）→ F（左上）→ G（右上）→ H（右下）で四隅を埋めます。エリア記号も、ブロックの中の番号も、この同じ並びです。</a:t>
            </a:r>
            <a:endParaRPr lang="en-US" sz="1350" dirty="0"/>
          </a:p>
        </p:txBody>
      </p:sp>
      <p:sp>
        <p:nvSpPr>
          <p:cNvPr id="46" name="Text 44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並び順はマンダラチャート共通のルールです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№5-1 組織計画を書く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まず中央ブロックだけを埋めます。ここが全体の設計図になります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7452360" y="2011680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33" name="Text 31"/>
          <p:cNvSpPr/>
          <p:nvPr/>
        </p:nvSpPr>
        <p:spPr>
          <a:xfrm>
            <a:off x="7452360" y="20116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909560" y="1993392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中心に会社のテーマを書く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7909560" y="2304288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今期、会社として何を大事にするか。経営理念や社長方針から1行で。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452360" y="3035808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37" name="Text 35"/>
          <p:cNvSpPr/>
          <p:nvPr/>
        </p:nvSpPr>
        <p:spPr>
          <a:xfrm>
            <a:off x="7452360" y="30358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909560" y="3017520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1番（中心の真下）に主力部門</a:t>
            </a:r>
            <a:endParaRPr lang="en-US" sz="1650" dirty="0"/>
          </a:p>
        </p:txBody>
      </p:sp>
      <p:sp>
        <p:nvSpPr>
          <p:cNvPr id="39" name="Text 37"/>
          <p:cNvSpPr/>
          <p:nvPr/>
        </p:nvSpPr>
        <p:spPr>
          <a:xfrm>
            <a:off x="7909560" y="3328416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売上や人数が一番大きい部門から。次に2番、3番と順に。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7452360" y="4059936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41" name="Text 39"/>
          <p:cNvSpPr/>
          <p:nvPr/>
        </p:nvSpPr>
        <p:spPr>
          <a:xfrm>
            <a:off x="7452360" y="40599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909560" y="404164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8マスを部門で埋める</a:t>
            </a:r>
            <a:endParaRPr lang="en-US" sz="1650" dirty="0"/>
          </a:p>
        </p:txBody>
      </p:sp>
      <p:sp>
        <p:nvSpPr>
          <p:cNvPr id="43" name="Text 41"/>
          <p:cNvSpPr/>
          <p:nvPr/>
        </p:nvSpPr>
        <p:spPr>
          <a:xfrm>
            <a:off x="7909560" y="4352544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部門が8つ未満なら空欄でOK。無理に埋めなくてよい。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7452360" y="5084064"/>
            <a:ext cx="310896" cy="310896"/>
          </a:xfrm>
          <a:prstGeom prst="ellipse">
            <a:avLst/>
          </a:prstGeom>
          <a:solidFill>
            <a:srgbClr val="2E6DA4"/>
          </a:solidFill>
          <a:ln/>
        </p:spPr>
      </p:sp>
      <p:sp>
        <p:nvSpPr>
          <p:cNvPr id="45" name="Text 43"/>
          <p:cNvSpPr/>
          <p:nvPr/>
        </p:nvSpPr>
        <p:spPr>
          <a:xfrm>
            <a:off x="7452360" y="5084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7909560" y="5065776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責任者の名前を決める</a:t>
            </a:r>
            <a:endParaRPr lang="en-US" sz="1650" dirty="0"/>
          </a:p>
        </p:txBody>
      </p:sp>
      <p:sp>
        <p:nvSpPr>
          <p:cNvPr id="47" name="Text 45"/>
          <p:cNvSpPr/>
          <p:nvPr/>
        </p:nvSpPr>
        <p:spPr>
          <a:xfrm>
            <a:off x="7909560" y="5376672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部門名だけでなく、必ず責任者を1名。空欄は禁止です。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この段階では外周8ブロックは空欄のままにします</a:t>
            </a:r>
            <a:endParaRPr lang="en-US" sz="1000" dirty="0"/>
          </a:p>
        </p:txBody>
      </p:sp>
      <p:sp>
        <p:nvSpPr>
          <p:cNvPr id="49" name="Rectangle 48"/>
          <p:cNvSpPr/>
          <p:nvPr/>
        </p:nvSpPr>
        <p:spPr>
          <a:xfrm>
            <a:off x="54864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Rectangle 49"/>
          <p:cNvSpPr/>
          <p:nvPr/>
        </p:nvSpPr>
        <p:spPr>
          <a:xfrm>
            <a:off x="128524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Rectangle 50"/>
          <p:cNvSpPr/>
          <p:nvPr/>
        </p:nvSpPr>
        <p:spPr>
          <a:xfrm>
            <a:off x="202183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Rectangle 51"/>
          <p:cNvSpPr/>
          <p:nvPr/>
        </p:nvSpPr>
        <p:spPr>
          <a:xfrm>
            <a:off x="548640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Rectangle 52"/>
          <p:cNvSpPr/>
          <p:nvPr/>
        </p:nvSpPr>
        <p:spPr>
          <a:xfrm>
            <a:off x="1285240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TextBox 53"/>
          <p:cNvSpPr txBox="1"/>
          <p:nvPr/>
        </p:nvSpPr>
        <p:spPr>
          <a:xfrm>
            <a:off x="1312672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F  総務・経理部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02183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Rectangle 55"/>
          <p:cNvSpPr/>
          <p:nvPr/>
        </p:nvSpPr>
        <p:spPr>
          <a:xfrm>
            <a:off x="54864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Rectangle 56"/>
          <p:cNvSpPr/>
          <p:nvPr/>
        </p:nvSpPr>
        <p:spPr>
          <a:xfrm>
            <a:off x="128524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Rectangle 57"/>
          <p:cNvSpPr/>
          <p:nvPr/>
        </p:nvSpPr>
        <p:spPr>
          <a:xfrm>
            <a:off x="202183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9" name="Rectangle 58"/>
          <p:cNvSpPr/>
          <p:nvPr/>
        </p:nvSpPr>
        <p:spPr>
          <a:xfrm>
            <a:off x="548640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0" name="Rectangle 59"/>
          <p:cNvSpPr/>
          <p:nvPr/>
        </p:nvSpPr>
        <p:spPr>
          <a:xfrm>
            <a:off x="280416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1" name="Rectangle 60"/>
          <p:cNvSpPr/>
          <p:nvPr/>
        </p:nvSpPr>
        <p:spPr>
          <a:xfrm>
            <a:off x="354075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2" name="Rectangle 61"/>
          <p:cNvSpPr/>
          <p:nvPr/>
        </p:nvSpPr>
        <p:spPr>
          <a:xfrm>
            <a:off x="427735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3" name="Rectangle 62"/>
          <p:cNvSpPr/>
          <p:nvPr/>
        </p:nvSpPr>
        <p:spPr>
          <a:xfrm>
            <a:off x="2804160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4" name="Rectangle 63"/>
          <p:cNvSpPr/>
          <p:nvPr/>
        </p:nvSpPr>
        <p:spPr>
          <a:xfrm>
            <a:off x="3540759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5" name="TextBox 64"/>
          <p:cNvSpPr txBox="1"/>
          <p:nvPr/>
        </p:nvSpPr>
        <p:spPr>
          <a:xfrm>
            <a:off x="3568191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C  営業部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7735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7" name="Rectangle 66"/>
          <p:cNvSpPr/>
          <p:nvPr/>
        </p:nvSpPr>
        <p:spPr>
          <a:xfrm>
            <a:off x="280416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8" name="Rectangle 67"/>
          <p:cNvSpPr/>
          <p:nvPr/>
        </p:nvSpPr>
        <p:spPr>
          <a:xfrm>
            <a:off x="354075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9" name="Rectangle 68"/>
          <p:cNvSpPr/>
          <p:nvPr/>
        </p:nvSpPr>
        <p:spPr>
          <a:xfrm>
            <a:off x="427735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0" name="Rectangle 69"/>
          <p:cNvSpPr/>
          <p:nvPr/>
        </p:nvSpPr>
        <p:spPr>
          <a:xfrm>
            <a:off x="2804160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1" name="Rectangle 70"/>
          <p:cNvSpPr/>
          <p:nvPr/>
        </p:nvSpPr>
        <p:spPr>
          <a:xfrm>
            <a:off x="50596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2" name="Rectangle 71"/>
          <p:cNvSpPr/>
          <p:nvPr/>
        </p:nvSpPr>
        <p:spPr>
          <a:xfrm>
            <a:off x="57962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3" name="Rectangle 72"/>
          <p:cNvSpPr/>
          <p:nvPr/>
        </p:nvSpPr>
        <p:spPr>
          <a:xfrm>
            <a:off x="65328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4" name="Rectangle 73"/>
          <p:cNvSpPr/>
          <p:nvPr/>
        </p:nvSpPr>
        <p:spPr>
          <a:xfrm>
            <a:off x="505967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5" name="Rectangle 74"/>
          <p:cNvSpPr/>
          <p:nvPr/>
        </p:nvSpPr>
        <p:spPr>
          <a:xfrm>
            <a:off x="5796279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6" name="TextBox 75"/>
          <p:cNvSpPr txBox="1"/>
          <p:nvPr/>
        </p:nvSpPr>
        <p:spPr>
          <a:xfrm>
            <a:off x="5823711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G  技術部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53287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8" name="Rectangle 77"/>
          <p:cNvSpPr/>
          <p:nvPr/>
        </p:nvSpPr>
        <p:spPr>
          <a:xfrm>
            <a:off x="50596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9" name="Rectangle 78"/>
          <p:cNvSpPr/>
          <p:nvPr/>
        </p:nvSpPr>
        <p:spPr>
          <a:xfrm>
            <a:off x="57962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0" name="Rectangle 79"/>
          <p:cNvSpPr/>
          <p:nvPr/>
        </p:nvSpPr>
        <p:spPr>
          <a:xfrm>
            <a:off x="65328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1" name="Rectangle 80"/>
          <p:cNvSpPr/>
          <p:nvPr/>
        </p:nvSpPr>
        <p:spPr>
          <a:xfrm>
            <a:off x="5059679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2" name="Rectangle 81"/>
          <p:cNvSpPr/>
          <p:nvPr/>
        </p:nvSpPr>
        <p:spPr>
          <a:xfrm>
            <a:off x="54864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3" name="Rectangle 82"/>
          <p:cNvSpPr/>
          <p:nvPr/>
        </p:nvSpPr>
        <p:spPr>
          <a:xfrm>
            <a:off x="128524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4" name="Rectangle 83"/>
          <p:cNvSpPr/>
          <p:nvPr/>
        </p:nvSpPr>
        <p:spPr>
          <a:xfrm>
            <a:off x="202183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5" name="Rectangle 84"/>
          <p:cNvSpPr/>
          <p:nvPr/>
        </p:nvSpPr>
        <p:spPr>
          <a:xfrm>
            <a:off x="548640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6" name="Rectangle 85"/>
          <p:cNvSpPr/>
          <p:nvPr/>
        </p:nvSpPr>
        <p:spPr>
          <a:xfrm>
            <a:off x="1285240" y="372160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7" name="TextBox 86"/>
          <p:cNvSpPr txBox="1"/>
          <p:nvPr/>
        </p:nvSpPr>
        <p:spPr>
          <a:xfrm>
            <a:off x="1312672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B  製造第2G</a:t>
            </a:r>
          </a:p>
        </p:txBody>
      </p:sp>
      <p:sp>
        <p:nvSpPr>
          <p:cNvPr id="88" name="Rectangle 87"/>
          <p:cNvSpPr/>
          <p:nvPr/>
        </p:nvSpPr>
        <p:spPr>
          <a:xfrm>
            <a:off x="202183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9" name="Rectangle 88"/>
          <p:cNvSpPr/>
          <p:nvPr/>
        </p:nvSpPr>
        <p:spPr>
          <a:xfrm>
            <a:off x="54864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0" name="Rectangle 89"/>
          <p:cNvSpPr/>
          <p:nvPr/>
        </p:nvSpPr>
        <p:spPr>
          <a:xfrm>
            <a:off x="128524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1" name="Rectangle 90"/>
          <p:cNvSpPr/>
          <p:nvPr/>
        </p:nvSpPr>
        <p:spPr>
          <a:xfrm>
            <a:off x="202183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2" name="Rectangle 91"/>
          <p:cNvSpPr/>
          <p:nvPr/>
        </p:nvSpPr>
        <p:spPr>
          <a:xfrm>
            <a:off x="548640" y="326440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3" name="Rectangle 92"/>
          <p:cNvSpPr/>
          <p:nvPr/>
        </p:nvSpPr>
        <p:spPr>
          <a:xfrm>
            <a:off x="280416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4" name="TextBox 93"/>
          <p:cNvSpPr txBox="1"/>
          <p:nvPr/>
        </p:nvSpPr>
        <p:spPr>
          <a:xfrm>
            <a:off x="2840736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6 </a:t>
            </a:r>
            <a:r>
              <a:rPr sz="600" b="0">
                <a:solidFill>
                  <a:srgbClr val="1E2A38"/>
                </a:solidFill>
                <a:latin typeface="Meiryo"/>
              </a:rPr>
              <a:t>総務・経理部</a:t>
            </a:r>
          </a:p>
        </p:txBody>
      </p:sp>
      <p:sp>
        <p:nvSpPr>
          <p:cNvPr id="95" name="Rectangle 94"/>
          <p:cNvSpPr/>
          <p:nvPr/>
        </p:nvSpPr>
        <p:spPr>
          <a:xfrm>
            <a:off x="354075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6" name="TextBox 95"/>
          <p:cNvSpPr txBox="1"/>
          <p:nvPr/>
        </p:nvSpPr>
        <p:spPr>
          <a:xfrm>
            <a:off x="3577335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3 </a:t>
            </a:r>
            <a:r>
              <a:rPr sz="600" b="0">
                <a:solidFill>
                  <a:srgbClr val="1E2A38"/>
                </a:solidFill>
                <a:latin typeface="Meiryo"/>
              </a:rPr>
              <a:t>営業部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27735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8" name="TextBox 97"/>
          <p:cNvSpPr txBox="1"/>
          <p:nvPr/>
        </p:nvSpPr>
        <p:spPr>
          <a:xfrm>
            <a:off x="4313935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7 </a:t>
            </a:r>
            <a:r>
              <a:rPr sz="600" b="0">
                <a:solidFill>
                  <a:srgbClr val="1E2A38"/>
                </a:solidFill>
                <a:latin typeface="Meiryo"/>
              </a:rPr>
              <a:t>技術部</a:t>
            </a:r>
          </a:p>
        </p:txBody>
      </p:sp>
      <p:sp>
        <p:nvSpPr>
          <p:cNvPr id="99" name="Rectangle 98"/>
          <p:cNvSpPr/>
          <p:nvPr/>
        </p:nvSpPr>
        <p:spPr>
          <a:xfrm>
            <a:off x="2804160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0" name="TextBox 99"/>
          <p:cNvSpPr txBox="1"/>
          <p:nvPr/>
        </p:nvSpPr>
        <p:spPr>
          <a:xfrm>
            <a:off x="2840736" y="37581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2 </a:t>
            </a:r>
            <a:r>
              <a:rPr sz="600" b="0">
                <a:solidFill>
                  <a:srgbClr val="1E2A38"/>
                </a:solidFill>
                <a:latin typeface="Meiryo"/>
              </a:rPr>
              <a:t>製造第2G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540759" y="3721608"/>
            <a:ext cx="736599" cy="457200"/>
          </a:xfrm>
          <a:prstGeom prst="rect">
            <a:avLst/>
          </a:prstGeom>
          <a:solidFill>
            <a:srgbClr val="DCEAF7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2" name="TextBox 101"/>
          <p:cNvSpPr txBox="1"/>
          <p:nvPr/>
        </p:nvSpPr>
        <p:spPr>
          <a:xfrm>
            <a:off x="3568191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700" b="1">
                <a:solidFill>
                  <a:srgbClr val="1E3A5F"/>
                </a:solidFill>
                <a:latin typeface="Meiryo"/>
              </a:rPr>
              <a:t>№5-1</a:t>
            </a:r>
          </a:p>
          <a:p>
            <a:pPr algn="ctr"/>
            <a:r>
              <a:rPr sz="700" b="1">
                <a:solidFill>
                  <a:srgbClr val="1E3A5F"/>
                </a:solidFill>
                <a:latin typeface="Meiryo"/>
              </a:rPr>
              <a:t>組織計画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427735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4" name="TextBox 103"/>
          <p:cNvSpPr txBox="1"/>
          <p:nvPr/>
        </p:nvSpPr>
        <p:spPr>
          <a:xfrm>
            <a:off x="4313935" y="37581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4 </a:t>
            </a:r>
            <a:r>
              <a:rPr sz="600" b="0">
                <a:solidFill>
                  <a:srgbClr val="1E2A38"/>
                </a:solidFill>
                <a:latin typeface="Meiryo"/>
              </a:rPr>
              <a:t>品質管理部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80416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6" name="TextBox 105"/>
          <p:cNvSpPr txBox="1"/>
          <p:nvPr/>
        </p:nvSpPr>
        <p:spPr>
          <a:xfrm>
            <a:off x="2840736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5 </a:t>
            </a:r>
            <a:r>
              <a:rPr sz="600" b="0">
                <a:solidFill>
                  <a:srgbClr val="1E2A38"/>
                </a:solidFill>
                <a:latin typeface="Meiryo"/>
              </a:rPr>
              <a:t>業務部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54075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8" name="TextBox 107"/>
          <p:cNvSpPr txBox="1"/>
          <p:nvPr/>
        </p:nvSpPr>
        <p:spPr>
          <a:xfrm>
            <a:off x="3577335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1 </a:t>
            </a:r>
            <a:r>
              <a:rPr sz="600" b="0">
                <a:solidFill>
                  <a:srgbClr val="1E2A38"/>
                </a:solidFill>
                <a:latin typeface="Meiryo"/>
              </a:rPr>
              <a:t>製造第1G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427735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4313935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8 </a:t>
            </a:r>
            <a:r>
              <a:rPr sz="600" b="0">
                <a:solidFill>
                  <a:srgbClr val="1E2A38"/>
                </a:solidFill>
                <a:latin typeface="Meiryo"/>
              </a:rPr>
              <a:t>人材・環境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2804160" y="3264408"/>
            <a:ext cx="2209800" cy="1371600"/>
          </a:xfrm>
          <a:prstGeom prst="rect">
            <a:avLst/>
          </a:prstGeom>
          <a:noFill/>
          <a:ln w="22225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2" name="Rectangle 111"/>
          <p:cNvSpPr/>
          <p:nvPr/>
        </p:nvSpPr>
        <p:spPr>
          <a:xfrm>
            <a:off x="50596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ectangle 112"/>
          <p:cNvSpPr/>
          <p:nvPr/>
        </p:nvSpPr>
        <p:spPr>
          <a:xfrm>
            <a:off x="57962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Rectangle 113"/>
          <p:cNvSpPr/>
          <p:nvPr/>
        </p:nvSpPr>
        <p:spPr>
          <a:xfrm>
            <a:off x="65328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5" name="Rectangle 114"/>
          <p:cNvSpPr/>
          <p:nvPr/>
        </p:nvSpPr>
        <p:spPr>
          <a:xfrm>
            <a:off x="505967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6" name="Rectangle 115"/>
          <p:cNvSpPr/>
          <p:nvPr/>
        </p:nvSpPr>
        <p:spPr>
          <a:xfrm>
            <a:off x="5796279" y="372160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5823711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D  品質管理部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53287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9" name="Rectangle 118"/>
          <p:cNvSpPr/>
          <p:nvPr/>
        </p:nvSpPr>
        <p:spPr>
          <a:xfrm>
            <a:off x="50596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0" name="Rectangle 119"/>
          <p:cNvSpPr/>
          <p:nvPr/>
        </p:nvSpPr>
        <p:spPr>
          <a:xfrm>
            <a:off x="57962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Rectangle 120"/>
          <p:cNvSpPr/>
          <p:nvPr/>
        </p:nvSpPr>
        <p:spPr>
          <a:xfrm>
            <a:off x="65328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2" name="Rectangle 121"/>
          <p:cNvSpPr/>
          <p:nvPr/>
        </p:nvSpPr>
        <p:spPr>
          <a:xfrm>
            <a:off x="5059679" y="326440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3" name="Rectangle 122"/>
          <p:cNvSpPr/>
          <p:nvPr/>
        </p:nvSpPr>
        <p:spPr>
          <a:xfrm>
            <a:off x="54864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4" name="Rectangle 123"/>
          <p:cNvSpPr/>
          <p:nvPr/>
        </p:nvSpPr>
        <p:spPr>
          <a:xfrm>
            <a:off x="128524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5" name="Rectangle 124"/>
          <p:cNvSpPr/>
          <p:nvPr/>
        </p:nvSpPr>
        <p:spPr>
          <a:xfrm>
            <a:off x="202183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6" name="Rectangle 125"/>
          <p:cNvSpPr/>
          <p:nvPr/>
        </p:nvSpPr>
        <p:spPr>
          <a:xfrm>
            <a:off x="548640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7" name="Rectangle 126"/>
          <p:cNvSpPr/>
          <p:nvPr/>
        </p:nvSpPr>
        <p:spPr>
          <a:xfrm>
            <a:off x="1285240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8" name="TextBox 127"/>
          <p:cNvSpPr txBox="1"/>
          <p:nvPr/>
        </p:nvSpPr>
        <p:spPr>
          <a:xfrm>
            <a:off x="1312672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E  業務部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202183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0" name="Rectangle 129"/>
          <p:cNvSpPr/>
          <p:nvPr/>
        </p:nvSpPr>
        <p:spPr>
          <a:xfrm>
            <a:off x="54864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1" name="Rectangle 130"/>
          <p:cNvSpPr/>
          <p:nvPr/>
        </p:nvSpPr>
        <p:spPr>
          <a:xfrm>
            <a:off x="128524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2" name="Rectangle 131"/>
          <p:cNvSpPr/>
          <p:nvPr/>
        </p:nvSpPr>
        <p:spPr>
          <a:xfrm>
            <a:off x="202183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3" name="Rectangle 132"/>
          <p:cNvSpPr/>
          <p:nvPr/>
        </p:nvSpPr>
        <p:spPr>
          <a:xfrm>
            <a:off x="548640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4" name="Rectangle 133"/>
          <p:cNvSpPr/>
          <p:nvPr/>
        </p:nvSpPr>
        <p:spPr>
          <a:xfrm>
            <a:off x="280416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5" name="Rectangle 134"/>
          <p:cNvSpPr/>
          <p:nvPr/>
        </p:nvSpPr>
        <p:spPr>
          <a:xfrm>
            <a:off x="354075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6" name="Rectangle 135"/>
          <p:cNvSpPr/>
          <p:nvPr/>
        </p:nvSpPr>
        <p:spPr>
          <a:xfrm>
            <a:off x="427735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7" name="Rectangle 136"/>
          <p:cNvSpPr/>
          <p:nvPr/>
        </p:nvSpPr>
        <p:spPr>
          <a:xfrm>
            <a:off x="2804160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8" name="Rectangle 137"/>
          <p:cNvSpPr/>
          <p:nvPr/>
        </p:nvSpPr>
        <p:spPr>
          <a:xfrm>
            <a:off x="3540759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9" name="TextBox 138"/>
          <p:cNvSpPr txBox="1"/>
          <p:nvPr/>
        </p:nvSpPr>
        <p:spPr>
          <a:xfrm>
            <a:off x="3568191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A  製造第1G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427735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1" name="Rectangle 140"/>
          <p:cNvSpPr/>
          <p:nvPr/>
        </p:nvSpPr>
        <p:spPr>
          <a:xfrm>
            <a:off x="280416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2" name="Rectangle 141"/>
          <p:cNvSpPr/>
          <p:nvPr/>
        </p:nvSpPr>
        <p:spPr>
          <a:xfrm>
            <a:off x="354075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3" name="Rectangle 142"/>
          <p:cNvSpPr/>
          <p:nvPr/>
        </p:nvSpPr>
        <p:spPr>
          <a:xfrm>
            <a:off x="427735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4" name="Rectangle 143"/>
          <p:cNvSpPr/>
          <p:nvPr/>
        </p:nvSpPr>
        <p:spPr>
          <a:xfrm>
            <a:off x="2804160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5" name="Rectangle 144"/>
          <p:cNvSpPr/>
          <p:nvPr/>
        </p:nvSpPr>
        <p:spPr>
          <a:xfrm>
            <a:off x="50596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6" name="Rectangle 145"/>
          <p:cNvSpPr/>
          <p:nvPr/>
        </p:nvSpPr>
        <p:spPr>
          <a:xfrm>
            <a:off x="57962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7" name="Rectangle 146"/>
          <p:cNvSpPr/>
          <p:nvPr/>
        </p:nvSpPr>
        <p:spPr>
          <a:xfrm>
            <a:off x="65328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8" name="Rectangle 147"/>
          <p:cNvSpPr/>
          <p:nvPr/>
        </p:nvSpPr>
        <p:spPr>
          <a:xfrm>
            <a:off x="505967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9" name="Rectangle 148"/>
          <p:cNvSpPr/>
          <p:nvPr/>
        </p:nvSpPr>
        <p:spPr>
          <a:xfrm>
            <a:off x="5796279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0" name="TextBox 149"/>
          <p:cNvSpPr txBox="1"/>
          <p:nvPr/>
        </p:nvSpPr>
        <p:spPr>
          <a:xfrm>
            <a:off x="5823711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H  人材・環境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653287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2" name="Rectangle 151"/>
          <p:cNvSpPr/>
          <p:nvPr/>
        </p:nvSpPr>
        <p:spPr>
          <a:xfrm>
            <a:off x="50596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3" name="Rectangle 152"/>
          <p:cNvSpPr/>
          <p:nvPr/>
        </p:nvSpPr>
        <p:spPr>
          <a:xfrm>
            <a:off x="57962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4" name="Rectangle 153"/>
          <p:cNvSpPr/>
          <p:nvPr/>
        </p:nvSpPr>
        <p:spPr>
          <a:xfrm>
            <a:off x="65328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5" name="Rectangle 154"/>
          <p:cNvSpPr/>
          <p:nvPr/>
        </p:nvSpPr>
        <p:spPr>
          <a:xfrm>
            <a:off x="5059679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№5-2 部門計画を書く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組織計画の1マス（1つの部門）を、1枚に開きます</a:t>
            </a:r>
            <a:endParaRPr lang="en-US" sz="1400" dirty="0"/>
          </a:p>
        </p:txBody>
      </p:sp>
      <p:sp>
        <p:nvSpPr>
          <p:cNvPr id="32" name="Shape 30"/>
          <p:cNvSpPr/>
          <p:nvPr/>
        </p:nvSpPr>
        <p:spPr>
          <a:xfrm>
            <a:off x="7452360" y="2011680"/>
            <a:ext cx="310896" cy="310896"/>
          </a:xfrm>
          <a:prstGeom prst="ellipse">
            <a:avLst/>
          </a:prstGeom>
          <a:solidFill>
            <a:srgbClr val="6B4C9A"/>
          </a:solidFill>
          <a:ln/>
        </p:spPr>
      </p:sp>
      <p:sp>
        <p:nvSpPr>
          <p:cNvPr id="33" name="Text 31"/>
          <p:cNvSpPr/>
          <p:nvPr/>
        </p:nvSpPr>
        <p:spPr>
          <a:xfrm>
            <a:off x="7452360" y="20116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7909560" y="1993392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中心に部門名と責任者</a:t>
            </a:r>
            <a:endParaRPr lang="en-US" sz="1650" dirty="0"/>
          </a:p>
        </p:txBody>
      </p:sp>
      <p:sp>
        <p:nvSpPr>
          <p:cNvPr id="35" name="Text 33"/>
          <p:cNvSpPr/>
          <p:nvPr/>
        </p:nvSpPr>
        <p:spPr>
          <a:xfrm>
            <a:off x="7909560" y="2304288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組織計画に書いたものを、そのまま写します。勝手に変えません。</a:t>
            </a:r>
            <a:endParaRPr lang="en-US" sz="1300" dirty="0"/>
          </a:p>
        </p:txBody>
      </p:sp>
      <p:sp>
        <p:nvSpPr>
          <p:cNvPr id="36" name="Shape 34"/>
          <p:cNvSpPr/>
          <p:nvPr/>
        </p:nvSpPr>
        <p:spPr>
          <a:xfrm>
            <a:off x="7452360" y="3035808"/>
            <a:ext cx="310896" cy="310896"/>
          </a:xfrm>
          <a:prstGeom prst="ellipse">
            <a:avLst/>
          </a:prstGeom>
          <a:solidFill>
            <a:srgbClr val="6B4C9A"/>
          </a:solidFill>
          <a:ln/>
        </p:spPr>
      </p:sp>
      <p:sp>
        <p:nvSpPr>
          <p:cNvPr id="37" name="Text 35"/>
          <p:cNvSpPr/>
          <p:nvPr/>
        </p:nvSpPr>
        <p:spPr>
          <a:xfrm>
            <a:off x="7452360" y="303580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909560" y="3017520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1番に一番大事な重点項目</a:t>
            </a:r>
            <a:endParaRPr lang="en-US" sz="1650" dirty="0"/>
          </a:p>
        </p:txBody>
      </p:sp>
      <p:sp>
        <p:nvSpPr>
          <p:cNvPr id="39" name="Text 37"/>
          <p:cNvSpPr/>
          <p:nvPr/>
        </p:nvSpPr>
        <p:spPr>
          <a:xfrm>
            <a:off x="7909560" y="3328416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数字で測れるものから。「工数を3%削減」のように。</a:t>
            </a:r>
            <a:endParaRPr lang="en-US" sz="1300" dirty="0"/>
          </a:p>
        </p:txBody>
      </p:sp>
      <p:sp>
        <p:nvSpPr>
          <p:cNvPr id="40" name="Shape 38"/>
          <p:cNvSpPr/>
          <p:nvPr/>
        </p:nvSpPr>
        <p:spPr>
          <a:xfrm>
            <a:off x="7452360" y="4059936"/>
            <a:ext cx="310896" cy="310896"/>
          </a:xfrm>
          <a:prstGeom prst="ellipse">
            <a:avLst/>
          </a:prstGeom>
          <a:solidFill>
            <a:srgbClr val="6B4C9A"/>
          </a:solidFill>
          <a:ln/>
        </p:spPr>
      </p:sp>
      <p:sp>
        <p:nvSpPr>
          <p:cNvPr id="41" name="Text 39"/>
          <p:cNvSpPr/>
          <p:nvPr/>
        </p:nvSpPr>
        <p:spPr>
          <a:xfrm>
            <a:off x="7452360" y="405993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7909560" y="4041648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2〜8番を重点項目で埋める</a:t>
            </a:r>
            <a:endParaRPr lang="en-US" sz="1650" dirty="0"/>
          </a:p>
        </p:txBody>
      </p:sp>
      <p:sp>
        <p:nvSpPr>
          <p:cNvPr id="43" name="Text 41"/>
          <p:cNvSpPr/>
          <p:nvPr/>
        </p:nvSpPr>
        <p:spPr>
          <a:xfrm>
            <a:off x="7909560" y="4352544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数字のもの、続ける習慣、人を育てることを混ぜて。</a:t>
            </a:r>
            <a:endParaRPr lang="en-US" sz="1300" dirty="0"/>
          </a:p>
        </p:txBody>
      </p:sp>
      <p:sp>
        <p:nvSpPr>
          <p:cNvPr id="44" name="Shape 42"/>
          <p:cNvSpPr/>
          <p:nvPr/>
        </p:nvSpPr>
        <p:spPr>
          <a:xfrm>
            <a:off x="7452360" y="5084064"/>
            <a:ext cx="310896" cy="310896"/>
          </a:xfrm>
          <a:prstGeom prst="ellipse">
            <a:avLst/>
          </a:prstGeom>
          <a:solidFill>
            <a:srgbClr val="6B4C9A"/>
          </a:solidFill>
          <a:ln/>
        </p:spPr>
      </p:sp>
      <p:sp>
        <p:nvSpPr>
          <p:cNvPr id="45" name="Text 43"/>
          <p:cNvSpPr/>
          <p:nvPr/>
        </p:nvSpPr>
        <p:spPr>
          <a:xfrm>
            <a:off x="7452360" y="508406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46" name="Text 44"/>
          <p:cNvSpPr/>
          <p:nvPr/>
        </p:nvSpPr>
        <p:spPr>
          <a:xfrm>
            <a:off x="7909560" y="5065776"/>
            <a:ext cx="37307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右の表に期限を書く</a:t>
            </a:r>
            <a:endParaRPr lang="en-US" sz="1650" dirty="0"/>
          </a:p>
        </p:txBody>
      </p:sp>
      <p:sp>
        <p:nvSpPr>
          <p:cNvPr id="47" name="Text 45"/>
          <p:cNvSpPr/>
          <p:nvPr/>
        </p:nvSpPr>
        <p:spPr>
          <a:xfrm>
            <a:off x="7909560" y="5376672"/>
            <a:ext cx="373075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1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「重点項目（何を）」と「スケジュール（いつまでに）」を必ずセットで。</a:t>
            </a:r>
            <a:endParaRPr lang="en-US" sz="1300" dirty="0"/>
          </a:p>
        </p:txBody>
      </p:sp>
      <p:sp>
        <p:nvSpPr>
          <p:cNvPr id="48" name="Text 46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部門の数だけ、この作業をくり返します</a:t>
            </a:r>
            <a:endParaRPr lang="en-US" sz="1000" dirty="0"/>
          </a:p>
        </p:txBody>
      </p:sp>
      <p:sp>
        <p:nvSpPr>
          <p:cNvPr id="49" name="Rectangle 48"/>
          <p:cNvSpPr/>
          <p:nvPr/>
        </p:nvSpPr>
        <p:spPr>
          <a:xfrm>
            <a:off x="54864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0" name="Rectangle 49"/>
          <p:cNvSpPr/>
          <p:nvPr/>
        </p:nvSpPr>
        <p:spPr>
          <a:xfrm>
            <a:off x="128524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Rectangle 50"/>
          <p:cNvSpPr/>
          <p:nvPr/>
        </p:nvSpPr>
        <p:spPr>
          <a:xfrm>
            <a:off x="202183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Rectangle 51"/>
          <p:cNvSpPr/>
          <p:nvPr/>
        </p:nvSpPr>
        <p:spPr>
          <a:xfrm>
            <a:off x="548640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Rectangle 52"/>
          <p:cNvSpPr/>
          <p:nvPr/>
        </p:nvSpPr>
        <p:spPr>
          <a:xfrm>
            <a:off x="1285240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4" name="TextBox 53"/>
          <p:cNvSpPr txBox="1"/>
          <p:nvPr/>
        </p:nvSpPr>
        <p:spPr>
          <a:xfrm>
            <a:off x="1312672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F  在庫1.0ヶ月</a:t>
            </a:r>
          </a:p>
        </p:txBody>
      </p:sp>
      <p:sp>
        <p:nvSpPr>
          <p:cNvPr id="55" name="Rectangle 54"/>
          <p:cNvSpPr/>
          <p:nvPr/>
        </p:nvSpPr>
        <p:spPr>
          <a:xfrm>
            <a:off x="202183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Rectangle 55"/>
          <p:cNvSpPr/>
          <p:nvPr/>
        </p:nvSpPr>
        <p:spPr>
          <a:xfrm>
            <a:off x="54864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7" name="Rectangle 56"/>
          <p:cNvSpPr/>
          <p:nvPr/>
        </p:nvSpPr>
        <p:spPr>
          <a:xfrm>
            <a:off x="128524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Rectangle 57"/>
          <p:cNvSpPr/>
          <p:nvPr/>
        </p:nvSpPr>
        <p:spPr>
          <a:xfrm>
            <a:off x="202183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9" name="Rectangle 58"/>
          <p:cNvSpPr/>
          <p:nvPr/>
        </p:nvSpPr>
        <p:spPr>
          <a:xfrm>
            <a:off x="548640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0" name="Rectangle 59"/>
          <p:cNvSpPr/>
          <p:nvPr/>
        </p:nvSpPr>
        <p:spPr>
          <a:xfrm>
            <a:off x="2804160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1" name="Rectangle 60"/>
          <p:cNvSpPr/>
          <p:nvPr/>
        </p:nvSpPr>
        <p:spPr>
          <a:xfrm>
            <a:off x="354075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2" name="Rectangle 61"/>
          <p:cNvSpPr/>
          <p:nvPr/>
        </p:nvSpPr>
        <p:spPr>
          <a:xfrm>
            <a:off x="427735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3" name="Rectangle 62"/>
          <p:cNvSpPr/>
          <p:nvPr/>
        </p:nvSpPr>
        <p:spPr>
          <a:xfrm>
            <a:off x="2804160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4" name="Rectangle 63"/>
          <p:cNvSpPr/>
          <p:nvPr/>
        </p:nvSpPr>
        <p:spPr>
          <a:xfrm>
            <a:off x="3540759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5" name="TextBox 64"/>
          <p:cNvSpPr txBox="1"/>
          <p:nvPr/>
        </p:nvSpPr>
        <p:spPr>
          <a:xfrm>
            <a:off x="3568191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C  治具NGを低減</a:t>
            </a:r>
          </a:p>
        </p:txBody>
      </p:sp>
      <p:sp>
        <p:nvSpPr>
          <p:cNvPr id="66" name="Rectangle 65"/>
          <p:cNvSpPr/>
          <p:nvPr/>
        </p:nvSpPr>
        <p:spPr>
          <a:xfrm>
            <a:off x="427735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7" name="Rectangle 66"/>
          <p:cNvSpPr/>
          <p:nvPr/>
        </p:nvSpPr>
        <p:spPr>
          <a:xfrm>
            <a:off x="2804160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8" name="Rectangle 67"/>
          <p:cNvSpPr/>
          <p:nvPr/>
        </p:nvSpPr>
        <p:spPr>
          <a:xfrm>
            <a:off x="354075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9" name="Rectangle 68"/>
          <p:cNvSpPr/>
          <p:nvPr/>
        </p:nvSpPr>
        <p:spPr>
          <a:xfrm>
            <a:off x="427735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0" name="Rectangle 69"/>
          <p:cNvSpPr/>
          <p:nvPr/>
        </p:nvSpPr>
        <p:spPr>
          <a:xfrm>
            <a:off x="2804160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1" name="Rectangle 70"/>
          <p:cNvSpPr/>
          <p:nvPr/>
        </p:nvSpPr>
        <p:spPr>
          <a:xfrm>
            <a:off x="50596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2" name="Rectangle 71"/>
          <p:cNvSpPr/>
          <p:nvPr/>
        </p:nvSpPr>
        <p:spPr>
          <a:xfrm>
            <a:off x="57962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3" name="Rectangle 72"/>
          <p:cNvSpPr/>
          <p:nvPr/>
        </p:nvSpPr>
        <p:spPr>
          <a:xfrm>
            <a:off x="6532879" y="18470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4" name="Rectangle 73"/>
          <p:cNvSpPr/>
          <p:nvPr/>
        </p:nvSpPr>
        <p:spPr>
          <a:xfrm>
            <a:off x="505967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5" name="Rectangle 74"/>
          <p:cNvSpPr/>
          <p:nvPr/>
        </p:nvSpPr>
        <p:spPr>
          <a:xfrm>
            <a:off x="5796279" y="230428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6" name="TextBox 75"/>
          <p:cNvSpPr txBox="1"/>
          <p:nvPr/>
        </p:nvSpPr>
        <p:spPr>
          <a:xfrm>
            <a:off x="5823711" y="233172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G  会議の司会</a:t>
            </a:r>
          </a:p>
        </p:txBody>
      </p:sp>
      <p:sp>
        <p:nvSpPr>
          <p:cNvPr id="77" name="Rectangle 76"/>
          <p:cNvSpPr/>
          <p:nvPr/>
        </p:nvSpPr>
        <p:spPr>
          <a:xfrm>
            <a:off x="6532879" y="23042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8" name="Rectangle 77"/>
          <p:cNvSpPr/>
          <p:nvPr/>
        </p:nvSpPr>
        <p:spPr>
          <a:xfrm>
            <a:off x="50596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9" name="Rectangle 78"/>
          <p:cNvSpPr/>
          <p:nvPr/>
        </p:nvSpPr>
        <p:spPr>
          <a:xfrm>
            <a:off x="57962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0" name="Rectangle 79"/>
          <p:cNvSpPr/>
          <p:nvPr/>
        </p:nvSpPr>
        <p:spPr>
          <a:xfrm>
            <a:off x="6532879" y="276148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1" name="Rectangle 80"/>
          <p:cNvSpPr/>
          <p:nvPr/>
        </p:nvSpPr>
        <p:spPr>
          <a:xfrm>
            <a:off x="5059679" y="184708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2" name="Rectangle 81"/>
          <p:cNvSpPr/>
          <p:nvPr/>
        </p:nvSpPr>
        <p:spPr>
          <a:xfrm>
            <a:off x="54864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3" name="Rectangle 82"/>
          <p:cNvSpPr/>
          <p:nvPr/>
        </p:nvSpPr>
        <p:spPr>
          <a:xfrm>
            <a:off x="128524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4" name="Rectangle 83"/>
          <p:cNvSpPr/>
          <p:nvPr/>
        </p:nvSpPr>
        <p:spPr>
          <a:xfrm>
            <a:off x="202183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5" name="Rectangle 84"/>
          <p:cNvSpPr/>
          <p:nvPr/>
        </p:nvSpPr>
        <p:spPr>
          <a:xfrm>
            <a:off x="548640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6" name="Rectangle 85"/>
          <p:cNvSpPr/>
          <p:nvPr/>
        </p:nvSpPr>
        <p:spPr>
          <a:xfrm>
            <a:off x="1285240" y="372160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7" name="TextBox 86"/>
          <p:cNvSpPr txBox="1"/>
          <p:nvPr/>
        </p:nvSpPr>
        <p:spPr>
          <a:xfrm>
            <a:off x="1312672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B  不良を流さない</a:t>
            </a:r>
          </a:p>
        </p:txBody>
      </p:sp>
      <p:sp>
        <p:nvSpPr>
          <p:cNvPr id="88" name="Rectangle 87"/>
          <p:cNvSpPr/>
          <p:nvPr/>
        </p:nvSpPr>
        <p:spPr>
          <a:xfrm>
            <a:off x="202183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9" name="Rectangle 88"/>
          <p:cNvSpPr/>
          <p:nvPr/>
        </p:nvSpPr>
        <p:spPr>
          <a:xfrm>
            <a:off x="54864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0" name="Rectangle 89"/>
          <p:cNvSpPr/>
          <p:nvPr/>
        </p:nvSpPr>
        <p:spPr>
          <a:xfrm>
            <a:off x="128524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1" name="Rectangle 90"/>
          <p:cNvSpPr/>
          <p:nvPr/>
        </p:nvSpPr>
        <p:spPr>
          <a:xfrm>
            <a:off x="202183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2" name="Rectangle 91"/>
          <p:cNvSpPr/>
          <p:nvPr/>
        </p:nvSpPr>
        <p:spPr>
          <a:xfrm>
            <a:off x="548640" y="326440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3" name="Rectangle 92"/>
          <p:cNvSpPr/>
          <p:nvPr/>
        </p:nvSpPr>
        <p:spPr>
          <a:xfrm>
            <a:off x="2804160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4" name="TextBox 93"/>
          <p:cNvSpPr txBox="1"/>
          <p:nvPr/>
        </p:nvSpPr>
        <p:spPr>
          <a:xfrm>
            <a:off x="2840736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6 </a:t>
            </a:r>
            <a:r>
              <a:rPr sz="600" b="0">
                <a:solidFill>
                  <a:srgbClr val="1E2A38"/>
                </a:solidFill>
                <a:latin typeface="Meiryo"/>
              </a:rPr>
              <a:t>仕掛・部品在庫を1.0ヶ月へ</a:t>
            </a:r>
          </a:p>
        </p:txBody>
      </p:sp>
      <p:sp>
        <p:nvSpPr>
          <p:cNvPr id="95" name="Rectangle 94"/>
          <p:cNvSpPr/>
          <p:nvPr/>
        </p:nvSpPr>
        <p:spPr>
          <a:xfrm>
            <a:off x="354075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6" name="TextBox 95"/>
          <p:cNvSpPr txBox="1"/>
          <p:nvPr/>
        </p:nvSpPr>
        <p:spPr>
          <a:xfrm>
            <a:off x="3577335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3 </a:t>
            </a:r>
            <a:r>
              <a:rPr sz="600" b="0">
                <a:solidFill>
                  <a:srgbClr val="1E2A38"/>
                </a:solidFill>
                <a:latin typeface="Meiryo"/>
              </a:rPr>
              <a:t>検査治具のNG箇所を低減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27735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8" name="TextBox 97"/>
          <p:cNvSpPr txBox="1"/>
          <p:nvPr/>
        </p:nvSpPr>
        <p:spPr>
          <a:xfrm>
            <a:off x="4313935" y="33009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7 </a:t>
            </a:r>
            <a:r>
              <a:rPr sz="600" b="0">
                <a:solidFill>
                  <a:srgbClr val="1E2A38"/>
                </a:solidFill>
                <a:latin typeface="Meiryo"/>
              </a:rPr>
              <a:t>グループ会議の司会を持ち回り</a:t>
            </a:r>
          </a:p>
        </p:txBody>
      </p:sp>
      <p:sp>
        <p:nvSpPr>
          <p:cNvPr id="99" name="Rectangle 98"/>
          <p:cNvSpPr/>
          <p:nvPr/>
        </p:nvSpPr>
        <p:spPr>
          <a:xfrm>
            <a:off x="2804160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0" name="TextBox 99"/>
          <p:cNvSpPr txBox="1"/>
          <p:nvPr/>
        </p:nvSpPr>
        <p:spPr>
          <a:xfrm>
            <a:off x="2840736" y="37581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2 </a:t>
            </a:r>
            <a:r>
              <a:rPr sz="600" b="0">
                <a:solidFill>
                  <a:srgbClr val="1E2A38"/>
                </a:solidFill>
                <a:latin typeface="Meiryo"/>
              </a:rPr>
              <a:t>自工程完結（不良を流さない）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3540759" y="3721608"/>
            <a:ext cx="736599" cy="457200"/>
          </a:xfrm>
          <a:prstGeom prst="rect">
            <a:avLst/>
          </a:prstGeom>
          <a:solidFill>
            <a:srgbClr val="DCEAF7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2" name="TextBox 101"/>
          <p:cNvSpPr txBox="1"/>
          <p:nvPr/>
        </p:nvSpPr>
        <p:spPr>
          <a:xfrm>
            <a:off x="3568191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700" b="1">
                <a:solidFill>
                  <a:srgbClr val="1E3A5F"/>
                </a:solidFill>
                <a:latin typeface="Meiryo"/>
              </a:rPr>
              <a:t>A  製造第1G</a:t>
            </a:r>
          </a:p>
          <a:p>
            <a:pPr algn="ctr"/>
            <a:r>
              <a:rPr sz="700" b="1">
                <a:solidFill>
                  <a:srgbClr val="1E3A5F"/>
                </a:solidFill>
                <a:latin typeface="Meiryo"/>
              </a:rPr>
              <a:t>責任者：井狩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427735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4" name="TextBox 103"/>
          <p:cNvSpPr txBox="1"/>
          <p:nvPr/>
        </p:nvSpPr>
        <p:spPr>
          <a:xfrm>
            <a:off x="4313935" y="37581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4 </a:t>
            </a:r>
            <a:r>
              <a:rPr sz="600" b="0">
                <a:solidFill>
                  <a:srgbClr val="1E2A38"/>
                </a:solidFill>
                <a:latin typeface="Meiryo"/>
              </a:rPr>
              <a:t>設定納期を1件も落とさない</a:t>
            </a:r>
          </a:p>
        </p:txBody>
      </p:sp>
      <p:sp>
        <p:nvSpPr>
          <p:cNvPr id="105" name="Rectangle 104"/>
          <p:cNvSpPr/>
          <p:nvPr/>
        </p:nvSpPr>
        <p:spPr>
          <a:xfrm>
            <a:off x="2804160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6" name="TextBox 105"/>
          <p:cNvSpPr txBox="1"/>
          <p:nvPr/>
        </p:nvSpPr>
        <p:spPr>
          <a:xfrm>
            <a:off x="2840736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5 </a:t>
            </a:r>
            <a:r>
              <a:rPr sz="600" b="0">
                <a:solidFill>
                  <a:srgbClr val="1E2A38"/>
                </a:solidFill>
                <a:latin typeface="Meiryo"/>
              </a:rPr>
              <a:t>圧着・半田の認定者を2名増やす</a:t>
            </a:r>
          </a:p>
        </p:txBody>
      </p:sp>
      <p:sp>
        <p:nvSpPr>
          <p:cNvPr id="107" name="Rectangle 106"/>
          <p:cNvSpPr/>
          <p:nvPr/>
        </p:nvSpPr>
        <p:spPr>
          <a:xfrm>
            <a:off x="354075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8" name="TextBox 107"/>
          <p:cNvSpPr txBox="1"/>
          <p:nvPr/>
        </p:nvSpPr>
        <p:spPr>
          <a:xfrm>
            <a:off x="3577335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1 </a:t>
            </a:r>
            <a:r>
              <a:rPr sz="600" b="0">
                <a:solidFill>
                  <a:srgbClr val="1E2A38"/>
                </a:solidFill>
                <a:latin typeface="Meiryo"/>
              </a:rPr>
              <a:t>担当ロットの工数を見積比3%削減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427735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0" name="TextBox 109"/>
          <p:cNvSpPr txBox="1"/>
          <p:nvPr/>
        </p:nvSpPr>
        <p:spPr>
          <a:xfrm>
            <a:off x="4313935" y="4215384"/>
            <a:ext cx="663448" cy="3840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550" b="1">
                <a:solidFill>
                  <a:srgbClr val="2E6DA4"/>
                </a:solidFill>
                <a:latin typeface="Meiryo"/>
              </a:rPr>
              <a:t>8 </a:t>
            </a:r>
            <a:r>
              <a:rPr sz="600" b="0">
                <a:solidFill>
                  <a:srgbClr val="1E2A38"/>
                </a:solidFill>
                <a:latin typeface="Meiryo"/>
              </a:rPr>
              <a:t>目安箱で現場の声を拾う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2804160" y="3264408"/>
            <a:ext cx="2209800" cy="1371600"/>
          </a:xfrm>
          <a:prstGeom prst="rect">
            <a:avLst/>
          </a:prstGeom>
          <a:noFill/>
          <a:ln w="22225">
            <a:solidFill>
              <a:srgbClr val="1E3A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2" name="Rectangle 111"/>
          <p:cNvSpPr/>
          <p:nvPr/>
        </p:nvSpPr>
        <p:spPr>
          <a:xfrm>
            <a:off x="50596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3" name="Rectangle 112"/>
          <p:cNvSpPr/>
          <p:nvPr/>
        </p:nvSpPr>
        <p:spPr>
          <a:xfrm>
            <a:off x="57962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4" name="Rectangle 113"/>
          <p:cNvSpPr/>
          <p:nvPr/>
        </p:nvSpPr>
        <p:spPr>
          <a:xfrm>
            <a:off x="6532879" y="32644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5" name="Rectangle 114"/>
          <p:cNvSpPr/>
          <p:nvPr/>
        </p:nvSpPr>
        <p:spPr>
          <a:xfrm>
            <a:off x="505967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6" name="Rectangle 115"/>
          <p:cNvSpPr/>
          <p:nvPr/>
        </p:nvSpPr>
        <p:spPr>
          <a:xfrm>
            <a:off x="5796279" y="372160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7" name="TextBox 116"/>
          <p:cNvSpPr txBox="1"/>
          <p:nvPr/>
        </p:nvSpPr>
        <p:spPr>
          <a:xfrm>
            <a:off x="5823711" y="374904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D  納期を守る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6532879" y="37216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9" name="Rectangle 118"/>
          <p:cNvSpPr/>
          <p:nvPr/>
        </p:nvSpPr>
        <p:spPr>
          <a:xfrm>
            <a:off x="50596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0" name="Rectangle 119"/>
          <p:cNvSpPr/>
          <p:nvPr/>
        </p:nvSpPr>
        <p:spPr>
          <a:xfrm>
            <a:off x="57962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1" name="Rectangle 120"/>
          <p:cNvSpPr/>
          <p:nvPr/>
        </p:nvSpPr>
        <p:spPr>
          <a:xfrm>
            <a:off x="6532879" y="417880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2" name="Rectangle 121"/>
          <p:cNvSpPr/>
          <p:nvPr/>
        </p:nvSpPr>
        <p:spPr>
          <a:xfrm>
            <a:off x="5059679" y="326440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3" name="Rectangle 122"/>
          <p:cNvSpPr/>
          <p:nvPr/>
        </p:nvSpPr>
        <p:spPr>
          <a:xfrm>
            <a:off x="54864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4" name="Rectangle 123"/>
          <p:cNvSpPr/>
          <p:nvPr/>
        </p:nvSpPr>
        <p:spPr>
          <a:xfrm>
            <a:off x="128524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5" name="Rectangle 124"/>
          <p:cNvSpPr/>
          <p:nvPr/>
        </p:nvSpPr>
        <p:spPr>
          <a:xfrm>
            <a:off x="202183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6" name="Rectangle 125"/>
          <p:cNvSpPr/>
          <p:nvPr/>
        </p:nvSpPr>
        <p:spPr>
          <a:xfrm>
            <a:off x="548640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7" name="Rectangle 126"/>
          <p:cNvSpPr/>
          <p:nvPr/>
        </p:nvSpPr>
        <p:spPr>
          <a:xfrm>
            <a:off x="1285240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8" name="TextBox 127"/>
          <p:cNvSpPr txBox="1"/>
          <p:nvPr/>
        </p:nvSpPr>
        <p:spPr>
          <a:xfrm>
            <a:off x="1312672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E  認定者を2名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202183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0" name="Rectangle 129"/>
          <p:cNvSpPr/>
          <p:nvPr/>
        </p:nvSpPr>
        <p:spPr>
          <a:xfrm>
            <a:off x="54864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1" name="Rectangle 130"/>
          <p:cNvSpPr/>
          <p:nvPr/>
        </p:nvSpPr>
        <p:spPr>
          <a:xfrm>
            <a:off x="128524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2" name="Rectangle 131"/>
          <p:cNvSpPr/>
          <p:nvPr/>
        </p:nvSpPr>
        <p:spPr>
          <a:xfrm>
            <a:off x="202183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3" name="Rectangle 132"/>
          <p:cNvSpPr/>
          <p:nvPr/>
        </p:nvSpPr>
        <p:spPr>
          <a:xfrm>
            <a:off x="548640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4" name="Rectangle 133"/>
          <p:cNvSpPr/>
          <p:nvPr/>
        </p:nvSpPr>
        <p:spPr>
          <a:xfrm>
            <a:off x="2804160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5" name="Rectangle 134"/>
          <p:cNvSpPr/>
          <p:nvPr/>
        </p:nvSpPr>
        <p:spPr>
          <a:xfrm>
            <a:off x="354075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6" name="Rectangle 135"/>
          <p:cNvSpPr/>
          <p:nvPr/>
        </p:nvSpPr>
        <p:spPr>
          <a:xfrm>
            <a:off x="427735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7" name="Rectangle 136"/>
          <p:cNvSpPr/>
          <p:nvPr/>
        </p:nvSpPr>
        <p:spPr>
          <a:xfrm>
            <a:off x="2804160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8" name="Rectangle 137"/>
          <p:cNvSpPr/>
          <p:nvPr/>
        </p:nvSpPr>
        <p:spPr>
          <a:xfrm>
            <a:off x="3540759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9" name="TextBox 138"/>
          <p:cNvSpPr txBox="1"/>
          <p:nvPr/>
        </p:nvSpPr>
        <p:spPr>
          <a:xfrm>
            <a:off x="3568191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A  工数3%削減</a:t>
            </a:r>
          </a:p>
        </p:txBody>
      </p:sp>
      <p:sp>
        <p:nvSpPr>
          <p:cNvPr id="140" name="Rectangle 139"/>
          <p:cNvSpPr/>
          <p:nvPr/>
        </p:nvSpPr>
        <p:spPr>
          <a:xfrm>
            <a:off x="427735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1" name="Rectangle 140"/>
          <p:cNvSpPr/>
          <p:nvPr/>
        </p:nvSpPr>
        <p:spPr>
          <a:xfrm>
            <a:off x="2804160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2" name="Rectangle 141"/>
          <p:cNvSpPr/>
          <p:nvPr/>
        </p:nvSpPr>
        <p:spPr>
          <a:xfrm>
            <a:off x="354075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3" name="Rectangle 142"/>
          <p:cNvSpPr/>
          <p:nvPr/>
        </p:nvSpPr>
        <p:spPr>
          <a:xfrm>
            <a:off x="427735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4" name="Rectangle 143"/>
          <p:cNvSpPr/>
          <p:nvPr/>
        </p:nvSpPr>
        <p:spPr>
          <a:xfrm>
            <a:off x="2804160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5" name="Rectangle 144"/>
          <p:cNvSpPr/>
          <p:nvPr/>
        </p:nvSpPr>
        <p:spPr>
          <a:xfrm>
            <a:off x="50596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6" name="Rectangle 145"/>
          <p:cNvSpPr/>
          <p:nvPr/>
        </p:nvSpPr>
        <p:spPr>
          <a:xfrm>
            <a:off x="57962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7" name="Rectangle 146"/>
          <p:cNvSpPr/>
          <p:nvPr/>
        </p:nvSpPr>
        <p:spPr>
          <a:xfrm>
            <a:off x="6532879" y="46817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8" name="Rectangle 147"/>
          <p:cNvSpPr/>
          <p:nvPr/>
        </p:nvSpPr>
        <p:spPr>
          <a:xfrm>
            <a:off x="505967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9" name="Rectangle 148"/>
          <p:cNvSpPr/>
          <p:nvPr/>
        </p:nvSpPr>
        <p:spPr>
          <a:xfrm>
            <a:off x="5796279" y="5138928"/>
            <a:ext cx="736599" cy="457200"/>
          </a:xfrm>
          <a:prstGeom prst="rect">
            <a:avLst/>
          </a:prstGeom>
          <a:solidFill>
            <a:srgbClr val="F1F6FB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0" name="TextBox 149"/>
          <p:cNvSpPr txBox="1"/>
          <p:nvPr/>
        </p:nvSpPr>
        <p:spPr>
          <a:xfrm>
            <a:off x="5823711" y="5166360"/>
            <a:ext cx="681736" cy="402336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650" b="1">
                <a:solidFill>
                  <a:srgbClr val="1E3A5F"/>
                </a:solidFill>
                <a:latin typeface="Meiryo"/>
              </a:rPr>
              <a:t>H  目安箱</a:t>
            </a:r>
          </a:p>
        </p:txBody>
      </p:sp>
      <p:sp>
        <p:nvSpPr>
          <p:cNvPr id="151" name="Rectangle 150"/>
          <p:cNvSpPr/>
          <p:nvPr/>
        </p:nvSpPr>
        <p:spPr>
          <a:xfrm>
            <a:off x="6532879" y="51389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2" name="Rectangle 151"/>
          <p:cNvSpPr/>
          <p:nvPr/>
        </p:nvSpPr>
        <p:spPr>
          <a:xfrm>
            <a:off x="50596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3" name="Rectangle 152"/>
          <p:cNvSpPr/>
          <p:nvPr/>
        </p:nvSpPr>
        <p:spPr>
          <a:xfrm>
            <a:off x="57962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4" name="Rectangle 153"/>
          <p:cNvSpPr/>
          <p:nvPr/>
        </p:nvSpPr>
        <p:spPr>
          <a:xfrm>
            <a:off x="6532879" y="5596128"/>
            <a:ext cx="736599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CFE3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5" name="Rectangle 154"/>
          <p:cNvSpPr/>
          <p:nvPr/>
        </p:nvSpPr>
        <p:spPr>
          <a:xfrm>
            <a:off x="5059679" y="4681728"/>
            <a:ext cx="2209800" cy="1371600"/>
          </a:xfrm>
          <a:prstGeom prst="rect">
            <a:avLst/>
          </a:prstGeom>
          <a:noFill/>
          <a:ln w="12700">
            <a:solidFill>
              <a:srgbClr val="9FC7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E6D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6070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シート右側の表も埋める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316736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マンダラの右にある2つの表が、計画を実行に変えます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965960"/>
            <a:ext cx="5029200" cy="1600200"/>
          </a:xfrm>
          <a:prstGeom prst="rect">
            <a:avLst/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85800" y="208483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基本情報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85800" y="2423160"/>
            <a:ext cx="105156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4231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テーマ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1737360" y="2423160"/>
            <a:ext cx="370332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828800" y="24231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今期この部門で一番大事にすること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85800" y="2697480"/>
            <a:ext cx="105156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269748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名前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1737360" y="2697480"/>
            <a:ext cx="370332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828800" y="26974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書いた人の名前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85800" y="2971800"/>
            <a:ext cx="105156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297180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部門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1737360" y="2971800"/>
            <a:ext cx="370332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828800" y="297180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組織計画と同じ部門名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3246120"/>
            <a:ext cx="105156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85800" y="324612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作成日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1737360" y="3246120"/>
            <a:ext cx="370332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28800" y="32461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書いた日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852160" y="1965960"/>
            <a:ext cx="5760720" cy="1600200"/>
          </a:xfrm>
          <a:prstGeom prst="rect">
            <a:avLst/>
          </a:prstGeom>
          <a:solidFill>
            <a:srgbClr val="FFFFFF"/>
          </a:solidFill>
          <a:ln w="15875">
            <a:solidFill>
              <a:srgbClr val="9FC7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89320" y="208483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6DA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重点目標スケジュール管理（何をいつまでに）</a:t>
            </a:r>
            <a:endParaRPr lang="en-US" sz="1500" dirty="0"/>
          </a:p>
        </p:txBody>
      </p:sp>
      <p:sp>
        <p:nvSpPr>
          <p:cNvPr id="25" name="Shape 23"/>
          <p:cNvSpPr/>
          <p:nvPr/>
        </p:nvSpPr>
        <p:spPr>
          <a:xfrm>
            <a:off x="5989320" y="2423160"/>
            <a:ext cx="86868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89320" y="242316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指示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858000" y="2423160"/>
            <a:ext cx="237744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858000" y="24231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重点目項目（何を）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9235440" y="2423160"/>
            <a:ext cx="2057400" cy="274320"/>
          </a:xfrm>
          <a:prstGeom prst="rect">
            <a:avLst/>
          </a:prstGeom>
          <a:solidFill>
            <a:srgbClr val="EAF4FB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235440" y="2423160"/>
            <a:ext cx="2057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スケジュール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5989320" y="2697480"/>
            <a:ext cx="86868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44184" y="2697480"/>
            <a:ext cx="75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</a:t>
            </a:r>
            <a:endParaRPr lang="en-US" sz="1000" dirty="0"/>
          </a:p>
        </p:txBody>
      </p:sp>
      <p:sp>
        <p:nvSpPr>
          <p:cNvPr id="33" name="Shape 31"/>
          <p:cNvSpPr/>
          <p:nvPr/>
        </p:nvSpPr>
        <p:spPr>
          <a:xfrm>
            <a:off x="6858000" y="2697480"/>
            <a:ext cx="237744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912864" y="269748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工数を見積比3%削減する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9235440" y="2697480"/>
            <a:ext cx="205740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290304" y="2697480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10月末まで</a:t>
            </a:r>
            <a:endParaRPr lang="en-US" sz="1000" dirty="0"/>
          </a:p>
        </p:txBody>
      </p:sp>
      <p:sp>
        <p:nvSpPr>
          <p:cNvPr id="37" name="Shape 35"/>
          <p:cNvSpPr/>
          <p:nvPr/>
        </p:nvSpPr>
        <p:spPr>
          <a:xfrm>
            <a:off x="5989320" y="2971800"/>
            <a:ext cx="86868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044184" y="2971800"/>
            <a:ext cx="75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◯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6858000" y="2971800"/>
            <a:ext cx="237744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912864" y="297180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圧着の認定者を2名増やす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9235440" y="2971800"/>
            <a:ext cx="205740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290304" y="2971800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12月末まで</a:t>
            </a:r>
            <a:endParaRPr lang="en-US" sz="1000" dirty="0"/>
          </a:p>
        </p:txBody>
      </p:sp>
      <p:sp>
        <p:nvSpPr>
          <p:cNvPr id="43" name="Shape 41"/>
          <p:cNvSpPr/>
          <p:nvPr/>
        </p:nvSpPr>
        <p:spPr>
          <a:xfrm>
            <a:off x="5989320" y="3246120"/>
            <a:ext cx="86868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6044184" y="3246120"/>
            <a:ext cx="758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endParaRPr lang="en-US" sz="1000" dirty="0"/>
          </a:p>
        </p:txBody>
      </p:sp>
      <p:sp>
        <p:nvSpPr>
          <p:cNvPr id="45" name="Shape 43"/>
          <p:cNvSpPr/>
          <p:nvPr/>
        </p:nvSpPr>
        <p:spPr>
          <a:xfrm>
            <a:off x="6858000" y="3246120"/>
            <a:ext cx="237744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6912864" y="3246120"/>
            <a:ext cx="2267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仕掛在庫を1.0ヶ月にする</a:t>
            </a:r>
            <a:endParaRPr lang="en-US" sz="1000" dirty="0"/>
          </a:p>
        </p:txBody>
      </p:sp>
      <p:sp>
        <p:nvSpPr>
          <p:cNvPr id="47" name="Shape 45"/>
          <p:cNvSpPr/>
          <p:nvPr/>
        </p:nvSpPr>
        <p:spPr>
          <a:xfrm>
            <a:off x="9235440" y="3246120"/>
            <a:ext cx="2057400" cy="274320"/>
          </a:xfrm>
          <a:prstGeom prst="rect">
            <a:avLst/>
          </a:prstGeom>
          <a:solidFill>
            <a:srgbClr val="FFFFFF"/>
          </a:solidFill>
          <a:ln w="9525">
            <a:solidFill>
              <a:srgbClr val="9FC7E8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9290304" y="3246120"/>
            <a:ext cx="1947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1E2A3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来期3月末まで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548640" y="388620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04672" y="4114800"/>
            <a:ext cx="310896" cy="310896"/>
          </a:xfrm>
          <a:prstGeom prst="ellipse">
            <a:avLst/>
          </a:prstGeom>
          <a:solidFill>
            <a:srgbClr val="E08A1E"/>
          </a:solidFill>
          <a:ln/>
        </p:spPr>
      </p:sp>
      <p:sp>
        <p:nvSpPr>
          <p:cNvPr id="51" name="Text 49"/>
          <p:cNvSpPr/>
          <p:nvPr/>
        </p:nvSpPr>
        <p:spPr>
          <a:xfrm>
            <a:off x="804672" y="4114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52" name="Text 50"/>
          <p:cNvSpPr/>
          <p:nvPr/>
        </p:nvSpPr>
        <p:spPr>
          <a:xfrm>
            <a:off x="804672" y="4553712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期限のない項目は書かない</a:t>
            </a:r>
            <a:endParaRPr lang="en-US" sz="1450" dirty="0"/>
          </a:p>
        </p:txBody>
      </p:sp>
      <p:sp>
        <p:nvSpPr>
          <p:cNvPr id="53" name="Text 51"/>
          <p:cNvSpPr/>
          <p:nvPr/>
        </p:nvSpPr>
        <p:spPr>
          <a:xfrm>
            <a:off x="804672" y="51206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「いつまでに」が書けないものは、まだ重点項目になっていません。</a:t>
            </a:r>
            <a:endParaRPr lang="en-US" sz="1200" dirty="0"/>
          </a:p>
        </p:txBody>
      </p:sp>
      <p:sp>
        <p:nvSpPr>
          <p:cNvPr id="54" name="Shape 52"/>
          <p:cNvSpPr/>
          <p:nvPr/>
        </p:nvSpPr>
        <p:spPr>
          <a:xfrm>
            <a:off x="4288536" y="388620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544568" y="4114800"/>
            <a:ext cx="310896" cy="310896"/>
          </a:xfrm>
          <a:prstGeom prst="ellipse">
            <a:avLst/>
          </a:prstGeom>
          <a:solidFill>
            <a:srgbClr val="E08A1E"/>
          </a:solidFill>
          <a:ln/>
        </p:spPr>
      </p:sp>
      <p:sp>
        <p:nvSpPr>
          <p:cNvPr id="56" name="Text 54"/>
          <p:cNvSpPr/>
          <p:nvPr/>
        </p:nvSpPr>
        <p:spPr>
          <a:xfrm>
            <a:off x="4544568" y="4114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57" name="Text 55"/>
          <p:cNvSpPr/>
          <p:nvPr/>
        </p:nvSpPr>
        <p:spPr>
          <a:xfrm>
            <a:off x="4544568" y="4553712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指示欄は「ｴﾘｱ」「ﾘｰﾌ」の2列</a:t>
            </a:r>
            <a:endParaRPr lang="en-US" sz="1450" dirty="0"/>
          </a:p>
        </p:txBody>
      </p:sp>
      <p:sp>
        <p:nvSpPr>
          <p:cNvPr id="58" name="Text 56"/>
          <p:cNvSpPr/>
          <p:nvPr/>
        </p:nvSpPr>
        <p:spPr>
          <a:xfrm>
            <a:off x="4544568" y="51206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どのエリア（A〜H）の何番の項目かを書いて、マンダラと表を突き合わせます。</a:t>
            </a:r>
            <a:endParaRPr lang="en-US" sz="1200" dirty="0"/>
          </a:p>
        </p:txBody>
      </p:sp>
      <p:sp>
        <p:nvSpPr>
          <p:cNvPr id="59" name="Shape 57"/>
          <p:cNvSpPr/>
          <p:nvPr/>
        </p:nvSpPr>
        <p:spPr>
          <a:xfrm>
            <a:off x="8028432" y="3886200"/>
            <a:ext cx="3557016" cy="1874520"/>
          </a:xfrm>
          <a:prstGeom prst="roundRect">
            <a:avLst>
              <a:gd name="adj" fmla="val 2439"/>
            </a:avLst>
          </a:prstGeom>
          <a:solidFill>
            <a:srgbClr val="F4F7FA"/>
          </a:solidFill>
          <a:ln w="12700">
            <a:solidFill>
              <a:srgbClr val="9FC7E8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8284464" y="4114800"/>
            <a:ext cx="310896" cy="310896"/>
          </a:xfrm>
          <a:prstGeom prst="ellipse">
            <a:avLst/>
          </a:prstGeom>
          <a:solidFill>
            <a:srgbClr val="E08A1E"/>
          </a:solidFill>
          <a:ln/>
        </p:spPr>
      </p:sp>
      <p:sp>
        <p:nvSpPr>
          <p:cNvPr id="61" name="Text 59"/>
          <p:cNvSpPr/>
          <p:nvPr/>
        </p:nvSpPr>
        <p:spPr>
          <a:xfrm>
            <a:off x="8284464" y="411480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62" name="Text 60"/>
          <p:cNvSpPr/>
          <p:nvPr/>
        </p:nvSpPr>
        <p:spPr>
          <a:xfrm>
            <a:off x="8284464" y="4553712"/>
            <a:ext cx="3063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E2A3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表は2つある</a:t>
            </a:r>
            <a:endParaRPr lang="en-US" sz="1450" dirty="0"/>
          </a:p>
        </p:txBody>
      </p:sp>
      <p:sp>
        <p:nvSpPr>
          <p:cNvPr id="63" name="Text 61"/>
          <p:cNvSpPr/>
          <p:nvPr/>
        </p:nvSpPr>
        <p:spPr>
          <a:xfrm>
            <a:off x="8284464" y="5120640"/>
            <a:ext cx="3063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900"/>
              </a:lnSpc>
              <a:buNone/>
            </a:pPr>
            <a:r>
              <a:rPr lang="en-US" sz="1200" dirty="0">
                <a:solidFill>
                  <a:srgbClr val="5A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上の表が今期、下の表が次の期。書き換えずに積み上げていきます。</a:t>
            </a:r>
            <a:endParaRPr lang="en-US" sz="1200" dirty="0"/>
          </a:p>
        </p:txBody>
      </p:sp>
      <p:sp>
        <p:nvSpPr>
          <p:cNvPr id="64" name="Text 62"/>
          <p:cNvSpPr/>
          <p:nvPr/>
        </p:nvSpPr>
        <p:spPr>
          <a:xfrm>
            <a:off x="548640" y="6327648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A94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マンダラは「書いて終わり」にしない。右の表で期限に落とします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2026-08-22T18:22:21Z</dcterms:created>
  <dcterms:modified xsi:type="dcterms:W3CDTF">2026-08-22T18:22:21Z</dcterms:modified>
</cp:coreProperties>
</file>