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93992" y="932326"/>
            <a:ext cx="4837176" cy="4993347"/>
          </a:xfrm>
          <a:prstGeom prst="roundRect">
            <a:avLst>
              <a:gd name="adj" fmla="val 1890"/>
            </a:avLst>
          </a:prstGeom>
          <a:solidFill>
            <a:srgbClr val="F2F5FB"/>
          </a:solidFill>
          <a:ln w="19050">
            <a:solidFill>
              <a:srgbClr val="B9871B"/>
            </a:solidFill>
            <a:prstDash val="solid"/>
          </a:ln>
          <a:effectLst>
            <a:outerShdw sx="100000" sy="100000" kx="0" ky="0" algn="bl" rotWithShape="0" blurRad="177800" dist="508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C:\Users\matsu\AppData\Local\Temp\claude\I-----------------Sy4------------Sy44---------------------------Sy448-MCQ-------------\b0afc39a-56a2-4fa0-a527-85c6ca0e6245\scratchpad\okr_src\crops\her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0" y="996334"/>
            <a:ext cx="4709160" cy="48653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5800" y="1417320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1F7FB5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OKR × マンダラチャート 実践ガイド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58368" y="1828800"/>
            <a:ext cx="6035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マンダラOKR</a:t>
            </a:r>
            <a:endParaRPr lang="en-US" sz="6000" dirty="0"/>
          </a:p>
        </p:txBody>
      </p:sp>
      <p:sp>
        <p:nvSpPr>
          <p:cNvPr id="6" name="Text 3"/>
          <p:cNvSpPr/>
          <p:nvPr/>
        </p:nvSpPr>
        <p:spPr>
          <a:xfrm>
            <a:off x="685800" y="3017520"/>
            <a:ext cx="5852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400"/>
              </a:lnSpc>
              <a:buNone/>
            </a:pPr>
            <a:r>
              <a:rPr lang="en-US" sz="2200" b="1" dirty="0">
                <a:solidFill>
                  <a:srgbClr val="2A35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目標をワクワクする物語へ</a:t>
            </a:r>
            <a:endParaRPr lang="en-US" sz="2200" dirty="0"/>
          </a:p>
          <a:p>
            <a:pPr indent="0" marL="0">
              <a:lnSpc>
                <a:spcPts val="3400"/>
              </a:lnSpc>
              <a:buNone/>
            </a:pPr>
            <a:r>
              <a:rPr lang="en-US" sz="2200" b="1" dirty="0">
                <a:solidFill>
                  <a:srgbClr val="2A35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振り返りをチームの文化へ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85800" y="4343400"/>
            <a:ext cx="5760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チャート作成 ▶ 毎週進捗チェック ▶ 毎月ワクワク×重要度チェック ▶ 四半期リフレッシュ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13232" y="4224528"/>
            <a:ext cx="512064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1 ｜ 職種別の目標設定例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職種別の例 ③マーケティング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26187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リード・CVRの成果に、分析スキルとGrowth Mindsetを組み合わせる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982980" y="1700784"/>
            <a:ext cx="10222992" cy="4661178"/>
          </a:xfrm>
          <a:prstGeom prst="roundRect">
            <a:avLst>
              <a:gd name="adj" fmla="val 1569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8" name="Image 0" descr="C:\Users\matsu\AppData\Local\Temp\claude\I-----------------Sy4------------Sy44---------------------------Sy448-MCQ-------------\b0afc39a-56a2-4fa0-a527-85c6ca0e6245\scratchpad\okr_src\crops\market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1783080"/>
            <a:ext cx="10058400" cy="449658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1 ｜ 職種別の目標設定例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職種別の例 ④デザイナー／人事・総務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26187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職種が違っても「成果・能力・姿勢」の3点セットは共通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1316969" y="1700784"/>
            <a:ext cx="9555014" cy="4736592"/>
          </a:xfrm>
          <a:prstGeom prst="roundRect">
            <a:avLst>
              <a:gd name="adj" fmla="val 1544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8" name="Image 0" descr="C:\Users\matsu\AppData\Local\Temp\claude\I-----------------Sy4------------Sy44---------------------------Sy448-MCQ-------------\b0afc39a-56a2-4fa0-a527-85c6ca0e6245\scratchpad\okr_src\crops\design_h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9265" y="1783080"/>
            <a:ext cx="9390422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1 ｜ 経営への展開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社長のマンダラ例① 組織計画（No.5-1）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243584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架空の会社「あおば自動車学校」の例：社長が会社全体の組織計画をB型マンダラチャート（9×9・81マス）で作成する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635240" y="1719072"/>
            <a:ext cx="3977640" cy="1170432"/>
          </a:xfrm>
          <a:prstGeom prst="roundRect">
            <a:avLst>
              <a:gd name="adj" fmla="val 6250"/>
            </a:avLst>
          </a:prstGeom>
          <a:solidFill>
            <a:srgbClr val="EAF1FA"/>
          </a:solidFill>
          <a:ln w="12700">
            <a:solidFill>
              <a:srgbClr val="D8E1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836408" y="1828800"/>
            <a:ext cx="35753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社長がまず自分で作る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037576" y="2176272"/>
            <a:ext cx="337413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経営合宿などで社長自身が完成させ、幹部社員に事前配布する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7635240" y="3017520"/>
            <a:ext cx="3977640" cy="1170432"/>
          </a:xfrm>
          <a:prstGeom prst="roundRect">
            <a:avLst>
              <a:gd name="adj" fmla="val 6250"/>
            </a:avLst>
          </a:prstGeom>
          <a:solidFill>
            <a:srgbClr val="EAF1FA"/>
          </a:solidFill>
          <a:ln w="12700">
            <a:solidFill>
              <a:srgbClr val="D8E1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836408" y="3127248"/>
            <a:ext cx="35753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8エリアに部門・機能を割当て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037576" y="3474720"/>
            <a:ext cx="337413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A〜Hの各エリアに会社の主要な部門・機能とその方針を配置する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7635240" y="4315968"/>
            <a:ext cx="3977640" cy="1170432"/>
          </a:xfrm>
          <a:prstGeom prst="roundRect">
            <a:avLst>
              <a:gd name="adj" fmla="val 6250"/>
            </a:avLst>
          </a:prstGeom>
          <a:solidFill>
            <a:srgbClr val="EAF1FA"/>
          </a:solidFill>
          <a:ln w="12700">
            <a:solidFill>
              <a:srgbClr val="D8E1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836408" y="4425696"/>
            <a:ext cx="35753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各エリアの責任者を決める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037576" y="4773168"/>
            <a:ext cx="337413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エリアごとに責任者（幹部）を明確にし、方針を社長が説明する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7635240" y="5742432"/>
            <a:ext cx="3977640" cy="457200"/>
          </a:xfrm>
          <a:prstGeom prst="roundRect">
            <a:avLst>
              <a:gd name="adj" fmla="val 50000"/>
            </a:avLst>
          </a:prstGeom>
          <a:solidFill>
            <a:srgbClr val="FDF3DC"/>
          </a:solidFill>
          <a:ln w="19050">
            <a:solidFill>
              <a:srgbClr val="C99A2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635240" y="5742432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Cエリアを次ページで部門計画に展開 ▶</a:t>
            </a:r>
            <a:endParaRPr lang="en-US" sz="1150" dirty="0"/>
          </a:p>
        </p:txBody>
      </p:sp>
      <p:sp>
        <p:nvSpPr>
          <p:cNvPr id="36" name="Rectangle 35"/>
          <p:cNvSpPr/>
          <p:nvPr/>
        </p:nvSpPr>
        <p:spPr>
          <a:xfrm>
            <a:off x="50292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TextBox 36"/>
          <p:cNvSpPr txBox="1"/>
          <p:nvPr/>
        </p:nvSpPr>
        <p:spPr>
          <a:xfrm>
            <a:off x="53949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稼働率を日次記録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27000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9" name="TextBox 38"/>
          <p:cNvSpPr txBox="1"/>
          <p:nvPr/>
        </p:nvSpPr>
        <p:spPr>
          <a:xfrm>
            <a:off x="130657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単価と原価を月次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03708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TextBox 40"/>
          <p:cNvSpPr txBox="1"/>
          <p:nvPr/>
        </p:nvSpPr>
        <p:spPr>
          <a:xfrm>
            <a:off x="207365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広告費対効果を月次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0292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TextBox 42"/>
          <p:cNvSpPr txBox="1"/>
          <p:nvPr/>
        </p:nvSpPr>
        <p:spPr>
          <a:xfrm>
            <a:off x="53949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入校者数を週次共有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270000" y="214884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TextBox 44"/>
          <p:cNvSpPr txBox="1"/>
          <p:nvPr/>
        </p:nvSpPr>
        <p:spPr>
          <a:xfrm>
            <a:off x="1297432" y="217627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F  経営管理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03708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TextBox 46"/>
          <p:cNvSpPr txBox="1"/>
          <p:nvPr/>
        </p:nvSpPr>
        <p:spPr>
          <a:xfrm>
            <a:off x="207365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資金繰り表を毎月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0292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TextBox 48"/>
          <p:cNvSpPr txBox="1"/>
          <p:nvPr/>
        </p:nvSpPr>
        <p:spPr>
          <a:xfrm>
            <a:off x="53949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予実差異を会議報告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27000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TextBox 50"/>
          <p:cNvSpPr txBox="1"/>
          <p:nvPr/>
        </p:nvSpPr>
        <p:spPr>
          <a:xfrm>
            <a:off x="130657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月次決算を翌月5日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03708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TextBox 52"/>
          <p:cNvSpPr txBox="1"/>
          <p:nvPr/>
        </p:nvSpPr>
        <p:spPr>
          <a:xfrm>
            <a:off x="207365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経費削減 年3%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02920" y="164592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Rectangle 54"/>
          <p:cNvSpPr/>
          <p:nvPr/>
        </p:nvSpPr>
        <p:spPr>
          <a:xfrm>
            <a:off x="284988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TextBox 55"/>
          <p:cNvSpPr txBox="1"/>
          <p:nvPr/>
        </p:nvSpPr>
        <p:spPr>
          <a:xfrm>
            <a:off x="288645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マニュアル毎月更新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61696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TextBox 57"/>
          <p:cNvSpPr txBox="1"/>
          <p:nvPr/>
        </p:nvSpPr>
        <p:spPr>
          <a:xfrm>
            <a:off x="365353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入力ミス月3件→0件</a:t>
            </a:r>
          </a:p>
        </p:txBody>
      </p:sp>
      <p:sp>
        <p:nvSpPr>
          <p:cNvPr id="59" name="Rectangle 58"/>
          <p:cNvSpPr/>
          <p:nvPr/>
        </p:nvSpPr>
        <p:spPr>
          <a:xfrm>
            <a:off x="438404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0" name="TextBox 59"/>
          <p:cNvSpPr txBox="1"/>
          <p:nvPr/>
        </p:nvSpPr>
        <p:spPr>
          <a:xfrm>
            <a:off x="442061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事務研修 月1回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84988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2" name="TextBox 61"/>
          <p:cNvSpPr txBox="1"/>
          <p:nvPr/>
        </p:nvSpPr>
        <p:spPr>
          <a:xfrm>
            <a:off x="288645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受付応対を標準化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616960" y="214884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4" name="TextBox 63"/>
          <p:cNvSpPr txBox="1"/>
          <p:nvPr/>
        </p:nvSpPr>
        <p:spPr>
          <a:xfrm>
            <a:off x="3644392" y="217627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C  教習事務管理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38404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6" name="TextBox 65"/>
          <p:cNvSpPr txBox="1"/>
          <p:nvPr/>
        </p:nvSpPr>
        <p:spPr>
          <a:xfrm>
            <a:off x="442061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個人情報の施錠管理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84988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8" name="TextBox 67"/>
          <p:cNvSpPr txBox="1"/>
          <p:nvPr/>
        </p:nvSpPr>
        <p:spPr>
          <a:xfrm>
            <a:off x="288645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アンケート月次集計</a:t>
            </a:r>
          </a:p>
        </p:txBody>
      </p:sp>
      <p:sp>
        <p:nvSpPr>
          <p:cNvPr id="69" name="Rectangle 68"/>
          <p:cNvSpPr/>
          <p:nvPr/>
        </p:nvSpPr>
        <p:spPr>
          <a:xfrm>
            <a:off x="361696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0" name="TextBox 69"/>
          <p:cNvSpPr txBox="1"/>
          <p:nvPr/>
        </p:nvSpPr>
        <p:spPr>
          <a:xfrm>
            <a:off x="365353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予約ミス月0件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38404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2" name="TextBox 71"/>
          <p:cNvSpPr txBox="1"/>
          <p:nvPr/>
        </p:nvSpPr>
        <p:spPr>
          <a:xfrm>
            <a:off x="442061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引継ぎメモ当日共有</a:t>
            </a:r>
          </a:p>
        </p:txBody>
      </p:sp>
      <p:sp>
        <p:nvSpPr>
          <p:cNvPr id="73" name="Rectangle 72"/>
          <p:cNvSpPr/>
          <p:nvPr/>
        </p:nvSpPr>
        <p:spPr>
          <a:xfrm>
            <a:off x="2849880" y="164592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4" name="Rectangle 73"/>
          <p:cNvSpPr/>
          <p:nvPr/>
        </p:nvSpPr>
        <p:spPr>
          <a:xfrm>
            <a:off x="519684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5" name="TextBox 74"/>
          <p:cNvSpPr txBox="1"/>
          <p:nvPr/>
        </p:nvSpPr>
        <p:spPr>
          <a:xfrm>
            <a:off x="523341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SNS運用ルール周知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96392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7" name="TextBox 76"/>
          <p:cNvSpPr txBox="1"/>
          <p:nvPr/>
        </p:nvSpPr>
        <p:spPr>
          <a:xfrm>
            <a:off x="600049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監査指摘 0件</a:t>
            </a:r>
          </a:p>
        </p:txBody>
      </p:sp>
      <p:sp>
        <p:nvSpPr>
          <p:cNvPr id="78" name="Rectangle 77"/>
          <p:cNvSpPr/>
          <p:nvPr/>
        </p:nvSpPr>
        <p:spPr>
          <a:xfrm>
            <a:off x="673100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9" name="TextBox 78"/>
          <p:cNvSpPr txBox="1"/>
          <p:nvPr/>
        </p:nvSpPr>
        <p:spPr>
          <a:xfrm>
            <a:off x="676757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契約書を年1回点検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19684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1" name="TextBox 80"/>
          <p:cNvSpPr txBox="1"/>
          <p:nvPr/>
        </p:nvSpPr>
        <p:spPr>
          <a:xfrm>
            <a:off x="523341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個人情報研修 年2回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963920" y="214884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3" name="TextBox 82"/>
          <p:cNvSpPr txBox="1"/>
          <p:nvPr/>
        </p:nvSpPr>
        <p:spPr>
          <a:xfrm>
            <a:off x="5991352" y="217627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G  コンプライアンス</a:t>
            </a:r>
          </a:p>
        </p:txBody>
      </p:sp>
      <p:sp>
        <p:nvSpPr>
          <p:cNvPr id="84" name="Rectangle 83"/>
          <p:cNvSpPr/>
          <p:nvPr/>
        </p:nvSpPr>
        <p:spPr>
          <a:xfrm>
            <a:off x="673100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5" name="TextBox 84"/>
          <p:cNvSpPr txBox="1"/>
          <p:nvPr/>
        </p:nvSpPr>
        <p:spPr>
          <a:xfrm>
            <a:off x="676757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帳簿を当日記帳</a:t>
            </a:r>
          </a:p>
        </p:txBody>
      </p:sp>
      <p:sp>
        <p:nvSpPr>
          <p:cNvPr id="86" name="Rectangle 85"/>
          <p:cNvSpPr/>
          <p:nvPr/>
        </p:nvSpPr>
        <p:spPr>
          <a:xfrm>
            <a:off x="519684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7" name="TextBox 86"/>
          <p:cNvSpPr txBox="1"/>
          <p:nvPr/>
        </p:nvSpPr>
        <p:spPr>
          <a:xfrm>
            <a:off x="523341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相談窓口を常設</a:t>
            </a:r>
          </a:p>
        </p:txBody>
      </p:sp>
      <p:sp>
        <p:nvSpPr>
          <p:cNvPr id="88" name="Rectangle 87"/>
          <p:cNvSpPr/>
          <p:nvPr/>
        </p:nvSpPr>
        <p:spPr>
          <a:xfrm>
            <a:off x="596392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9" name="TextBox 88"/>
          <p:cNvSpPr txBox="1"/>
          <p:nvPr/>
        </p:nvSpPr>
        <p:spPr>
          <a:xfrm>
            <a:off x="600049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法令改正を月次確認</a:t>
            </a:r>
          </a:p>
        </p:txBody>
      </p:sp>
      <p:sp>
        <p:nvSpPr>
          <p:cNvPr id="90" name="Rectangle 89"/>
          <p:cNvSpPr/>
          <p:nvPr/>
        </p:nvSpPr>
        <p:spPr>
          <a:xfrm>
            <a:off x="673100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1" name="TextBox 90"/>
          <p:cNvSpPr txBox="1"/>
          <p:nvPr/>
        </p:nvSpPr>
        <p:spPr>
          <a:xfrm>
            <a:off x="676757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内部通報を匿名可</a:t>
            </a:r>
          </a:p>
        </p:txBody>
      </p:sp>
      <p:sp>
        <p:nvSpPr>
          <p:cNvPr id="92" name="Rectangle 91"/>
          <p:cNvSpPr/>
          <p:nvPr/>
        </p:nvSpPr>
        <p:spPr>
          <a:xfrm>
            <a:off x="5196840" y="164592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3" name="Rectangle 92"/>
          <p:cNvSpPr/>
          <p:nvPr/>
        </p:nvSpPr>
        <p:spPr>
          <a:xfrm>
            <a:off x="50292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4" name="TextBox 93"/>
          <p:cNvSpPr txBox="1"/>
          <p:nvPr/>
        </p:nvSpPr>
        <p:spPr>
          <a:xfrm>
            <a:off x="53949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不合格要因を月次分析</a:t>
            </a:r>
          </a:p>
        </p:txBody>
      </p:sp>
      <p:sp>
        <p:nvSpPr>
          <p:cNvPr id="95" name="Rectangle 94"/>
          <p:cNvSpPr/>
          <p:nvPr/>
        </p:nvSpPr>
        <p:spPr>
          <a:xfrm>
            <a:off x="127000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6" name="TextBox 95"/>
          <p:cNvSpPr txBox="1"/>
          <p:nvPr/>
        </p:nvSpPr>
        <p:spPr>
          <a:xfrm>
            <a:off x="130657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教習進度の週次確認</a:t>
            </a:r>
          </a:p>
        </p:txBody>
      </p:sp>
      <p:sp>
        <p:nvSpPr>
          <p:cNvPr id="97" name="Rectangle 96"/>
          <p:cNvSpPr/>
          <p:nvPr/>
        </p:nvSpPr>
        <p:spPr>
          <a:xfrm>
            <a:off x="203708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8" name="TextBox 97"/>
          <p:cNvSpPr txBox="1"/>
          <p:nvPr/>
        </p:nvSpPr>
        <p:spPr>
          <a:xfrm>
            <a:off x="207365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見極め表を全員運用</a:t>
            </a:r>
          </a:p>
        </p:txBody>
      </p:sp>
      <p:sp>
        <p:nvSpPr>
          <p:cNvPr id="99" name="Rectangle 98"/>
          <p:cNvSpPr/>
          <p:nvPr/>
        </p:nvSpPr>
        <p:spPr>
          <a:xfrm>
            <a:off x="502920" y="37033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0" name="TextBox 99"/>
          <p:cNvSpPr txBox="1"/>
          <p:nvPr/>
        </p:nvSpPr>
        <p:spPr>
          <a:xfrm>
            <a:off x="53949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仮免一発合格80%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270000" y="370332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2" name="TextBox 101"/>
          <p:cNvSpPr txBox="1"/>
          <p:nvPr/>
        </p:nvSpPr>
        <p:spPr>
          <a:xfrm>
            <a:off x="1297432" y="373075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B  教習・検定管理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2037080" y="37033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4" name="TextBox 103"/>
          <p:cNvSpPr txBox="1"/>
          <p:nvPr/>
        </p:nvSpPr>
        <p:spPr>
          <a:xfrm>
            <a:off x="207365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苦手項目の補講枠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50292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6" name="TextBox 105"/>
          <p:cNvSpPr txBox="1"/>
          <p:nvPr/>
        </p:nvSpPr>
        <p:spPr>
          <a:xfrm>
            <a:off x="53949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検定員の判定を統一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127000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8" name="TextBox 107"/>
          <p:cNvSpPr txBox="1"/>
          <p:nvPr/>
        </p:nvSpPr>
        <p:spPr>
          <a:xfrm>
            <a:off x="130657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検定合格率90%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203708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207365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学科小テスト毎回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502920" y="320040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2" name="Rectangle 111"/>
          <p:cNvSpPr/>
          <p:nvPr/>
        </p:nvSpPr>
        <p:spPr>
          <a:xfrm>
            <a:off x="2849880" y="320040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288645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F　経営管理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3616960" y="320040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5" name="TextBox 114"/>
          <p:cNvSpPr txBox="1"/>
          <p:nvPr/>
        </p:nvSpPr>
        <p:spPr>
          <a:xfrm>
            <a:off x="365353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C　教習事務管理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4384040" y="320040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442061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G　コンプライアンス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2849880" y="370332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9" name="TextBox 118"/>
          <p:cNvSpPr txBox="1"/>
          <p:nvPr/>
        </p:nvSpPr>
        <p:spPr>
          <a:xfrm>
            <a:off x="288645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B　教習・検定管理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3616960" y="3703320"/>
            <a:ext cx="767080" cy="502920"/>
          </a:xfrm>
          <a:prstGeom prst="rect">
            <a:avLst/>
          </a:prstGeom>
          <a:solidFill>
            <a:srgbClr val="2E5FA3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1" name="TextBox 120"/>
          <p:cNvSpPr txBox="1"/>
          <p:nvPr/>
        </p:nvSpPr>
        <p:spPr>
          <a:xfrm>
            <a:off x="3644392" y="373075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580" b="1">
                <a:solidFill>
                  <a:srgbClr val="FFFFFF"/>
                </a:solidFill>
                <a:latin typeface="Meiryo"/>
              </a:rPr>
              <a:t>第10期</a:t>
            </a:r>
          </a:p>
          <a:p>
            <a:pPr algn="ctr"/>
            <a:r>
              <a:rPr sz="580" b="1">
                <a:solidFill>
                  <a:srgbClr val="FFFFFF"/>
                </a:solidFill>
                <a:latin typeface="Meiryo"/>
              </a:rPr>
              <a:t>組織計画</a:t>
            </a:r>
          </a:p>
          <a:p>
            <a:pPr algn="ctr"/>
            <a:r>
              <a:rPr sz="580" b="1">
                <a:solidFill>
                  <a:srgbClr val="FFFFFF"/>
                </a:solidFill>
                <a:latin typeface="Meiryo"/>
              </a:rPr>
              <a:t>地域で選ばれる教習所へ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4384040" y="370332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3" name="TextBox 122"/>
          <p:cNvSpPr txBox="1"/>
          <p:nvPr/>
        </p:nvSpPr>
        <p:spPr>
          <a:xfrm>
            <a:off x="442061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D　指導員養成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2849880" y="420624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5" name="TextBox 124"/>
          <p:cNvSpPr txBox="1"/>
          <p:nvPr/>
        </p:nvSpPr>
        <p:spPr>
          <a:xfrm>
            <a:off x="288645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E　施設・車両管理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3616960" y="420624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7" name="TextBox 126"/>
          <p:cNvSpPr txBox="1"/>
          <p:nvPr/>
        </p:nvSpPr>
        <p:spPr>
          <a:xfrm>
            <a:off x="365353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A　危機管理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4384040" y="420624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9" name="TextBox 128"/>
          <p:cNvSpPr txBox="1"/>
          <p:nvPr/>
        </p:nvSpPr>
        <p:spPr>
          <a:xfrm>
            <a:off x="442061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H　社会貢献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2849880" y="3200400"/>
            <a:ext cx="2301240" cy="1508760"/>
          </a:xfrm>
          <a:prstGeom prst="rect">
            <a:avLst/>
          </a:prstGeom>
          <a:noFill/>
          <a:ln w="22225">
            <a:solidFill>
              <a:srgbClr val="2E5FA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1" name="Rectangle 130"/>
          <p:cNvSpPr/>
          <p:nvPr/>
        </p:nvSpPr>
        <p:spPr>
          <a:xfrm>
            <a:off x="519684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2" name="TextBox 131"/>
          <p:cNvSpPr txBox="1"/>
          <p:nvPr/>
        </p:nvSpPr>
        <p:spPr>
          <a:xfrm>
            <a:off x="523341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指導記録を全件入力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596392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4" name="TextBox 133"/>
          <p:cNvSpPr txBox="1"/>
          <p:nvPr/>
        </p:nvSpPr>
        <p:spPr>
          <a:xfrm>
            <a:off x="600049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指名率を月次公開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673100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6" name="TextBox 135"/>
          <p:cNvSpPr txBox="1"/>
          <p:nvPr/>
        </p:nvSpPr>
        <p:spPr>
          <a:xfrm>
            <a:off x="676757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学科担当を複数化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5196840" y="37033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8" name="TextBox 137"/>
          <p:cNvSpPr txBox="1"/>
          <p:nvPr/>
        </p:nvSpPr>
        <p:spPr>
          <a:xfrm>
            <a:off x="523341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指導員資格 年2名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5963920" y="370332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0" name="TextBox 139"/>
          <p:cNvSpPr txBox="1"/>
          <p:nvPr/>
        </p:nvSpPr>
        <p:spPr>
          <a:xfrm>
            <a:off x="5991352" y="373075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D  指導員養成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6731000" y="37033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2" name="TextBox 141"/>
          <p:cNvSpPr txBox="1"/>
          <p:nvPr/>
        </p:nvSpPr>
        <p:spPr>
          <a:xfrm>
            <a:off x="676757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模擬教習を月1回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519684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4" name="TextBox 143"/>
          <p:cNvSpPr txBox="1"/>
          <p:nvPr/>
        </p:nvSpPr>
        <p:spPr>
          <a:xfrm>
            <a:off x="523341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ベテラン同行 月2回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596392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6" name="TextBox 145"/>
          <p:cNvSpPr txBox="1"/>
          <p:nvPr/>
        </p:nvSpPr>
        <p:spPr>
          <a:xfrm>
            <a:off x="600049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新任研修を90日で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673100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8" name="TextBox 147"/>
          <p:cNvSpPr txBox="1"/>
          <p:nvPr/>
        </p:nvSpPr>
        <p:spPr>
          <a:xfrm>
            <a:off x="676757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面談を四半期1回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5196840" y="320040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0" name="Rectangle 149"/>
          <p:cNvSpPr/>
          <p:nvPr/>
        </p:nvSpPr>
        <p:spPr>
          <a:xfrm>
            <a:off x="50292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1" name="TextBox 150"/>
          <p:cNvSpPr txBox="1"/>
          <p:nvPr/>
        </p:nvSpPr>
        <p:spPr>
          <a:xfrm>
            <a:off x="53949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燃費を月次で見る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127000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3" name="TextBox 152"/>
          <p:cNvSpPr txBox="1"/>
          <p:nvPr/>
        </p:nvSpPr>
        <p:spPr>
          <a:xfrm>
            <a:off x="130657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コース補修を年2回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203708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5" name="TextBox 154"/>
          <p:cNvSpPr txBox="1"/>
          <p:nvPr/>
        </p:nvSpPr>
        <p:spPr>
          <a:xfrm>
            <a:off x="207365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備品を月末棚卸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50292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7" name="TextBox 156"/>
          <p:cNvSpPr txBox="1"/>
          <p:nvPr/>
        </p:nvSpPr>
        <p:spPr>
          <a:xfrm>
            <a:off x="53949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車両故障 月0件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1270000" y="525780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9" name="TextBox 158"/>
          <p:cNvSpPr txBox="1"/>
          <p:nvPr/>
        </p:nvSpPr>
        <p:spPr>
          <a:xfrm>
            <a:off x="1297432" y="528523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E  施設・車両管理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203708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1" name="TextBox 160"/>
          <p:cNvSpPr txBox="1"/>
          <p:nvPr/>
        </p:nvSpPr>
        <p:spPr>
          <a:xfrm>
            <a:off x="207365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洗車を週2回実施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50292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3" name="TextBox 162"/>
          <p:cNvSpPr txBox="1"/>
          <p:nvPr/>
        </p:nvSpPr>
        <p:spPr>
          <a:xfrm>
            <a:off x="53949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代替車を常時1台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127000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5" name="TextBox 164"/>
          <p:cNvSpPr txBox="1"/>
          <p:nvPr/>
        </p:nvSpPr>
        <p:spPr>
          <a:xfrm>
            <a:off x="130657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日常点検100%記録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203708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7" name="TextBox 166"/>
          <p:cNvSpPr txBox="1"/>
          <p:nvPr/>
        </p:nvSpPr>
        <p:spPr>
          <a:xfrm>
            <a:off x="207365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掲示物を毎月入替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502920" y="475488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9" name="Rectangle 168"/>
          <p:cNvSpPr/>
          <p:nvPr/>
        </p:nvSpPr>
        <p:spPr>
          <a:xfrm>
            <a:off x="284988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0" name="TextBox 169"/>
          <p:cNvSpPr txBox="1"/>
          <p:nvPr/>
        </p:nvSpPr>
        <p:spPr>
          <a:xfrm>
            <a:off x="288645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AED講習を全員受講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361696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2" name="TextBox 171"/>
          <p:cNvSpPr txBox="1"/>
          <p:nvPr/>
        </p:nvSpPr>
        <p:spPr>
          <a:xfrm>
            <a:off x="365353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緊急連絡網を毎期更新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438404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4" name="TextBox 173"/>
          <p:cNvSpPr txBox="1"/>
          <p:nvPr/>
        </p:nvSpPr>
        <p:spPr>
          <a:xfrm>
            <a:off x="442061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天候中止基準を明文化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284988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6" name="TextBox 175"/>
          <p:cNvSpPr txBox="1"/>
          <p:nvPr/>
        </p:nvSpPr>
        <p:spPr>
          <a:xfrm>
            <a:off x="288645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月1回の避難訓練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3616960" y="525780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8" name="TextBox 177"/>
          <p:cNvSpPr txBox="1"/>
          <p:nvPr/>
        </p:nvSpPr>
        <p:spPr>
          <a:xfrm>
            <a:off x="3644392" y="528523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A  危機管理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438404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0" name="TextBox 179"/>
          <p:cNvSpPr txBox="1"/>
          <p:nvPr/>
        </p:nvSpPr>
        <p:spPr>
          <a:xfrm>
            <a:off x="442061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保険内容を年1回点検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284988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2" name="TextBox 181"/>
          <p:cNvSpPr txBox="1"/>
          <p:nvPr/>
        </p:nvSpPr>
        <p:spPr>
          <a:xfrm>
            <a:off x="288645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ヒヤリハット週次共有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361696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4" name="TextBox 183"/>
          <p:cNvSpPr txBox="1"/>
          <p:nvPr/>
        </p:nvSpPr>
        <p:spPr>
          <a:xfrm>
            <a:off x="365353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事故対応手順を1枚に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438404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6" name="TextBox 185"/>
          <p:cNvSpPr txBox="1"/>
          <p:nvPr/>
        </p:nvSpPr>
        <p:spPr>
          <a:xfrm>
            <a:off x="442061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無事故日数を掲示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2849880" y="475488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8" name="Rectangle 187"/>
          <p:cNvSpPr/>
          <p:nvPr/>
        </p:nvSpPr>
        <p:spPr>
          <a:xfrm>
            <a:off x="519684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9" name="TextBox 188"/>
          <p:cNvSpPr txBox="1"/>
          <p:nvPr/>
        </p:nvSpPr>
        <p:spPr>
          <a:xfrm>
            <a:off x="523341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献血協力を年1回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596392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1" name="TextBox 190"/>
          <p:cNvSpPr txBox="1"/>
          <p:nvPr/>
        </p:nvSpPr>
        <p:spPr>
          <a:xfrm>
            <a:off x="600049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小学校と連携 年2校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673100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3" name="TextBox 192"/>
          <p:cNvSpPr txBox="1"/>
          <p:nvPr/>
        </p:nvSpPr>
        <p:spPr>
          <a:xfrm>
            <a:off x="676757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自転車点検会 年2回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519684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5" name="TextBox 194"/>
          <p:cNvSpPr txBox="1"/>
          <p:nvPr/>
        </p:nvSpPr>
        <p:spPr>
          <a:xfrm>
            <a:off x="523341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高齢者講習を月1回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5963920" y="525780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7" name="TextBox 196"/>
          <p:cNvSpPr txBox="1"/>
          <p:nvPr/>
        </p:nvSpPr>
        <p:spPr>
          <a:xfrm>
            <a:off x="5991352" y="528523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H  社会貢献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673100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9" name="TextBox 198"/>
          <p:cNvSpPr txBox="1"/>
          <p:nvPr/>
        </p:nvSpPr>
        <p:spPr>
          <a:xfrm>
            <a:off x="676757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地域清掃を月1回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519684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1" name="TextBox 200"/>
          <p:cNvSpPr txBox="1"/>
          <p:nvPr/>
        </p:nvSpPr>
        <p:spPr>
          <a:xfrm>
            <a:off x="523341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職場体験を年2回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596392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3" name="TextBox 202"/>
          <p:cNvSpPr txBox="1"/>
          <p:nvPr/>
        </p:nvSpPr>
        <p:spPr>
          <a:xfrm>
            <a:off x="600049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交通安全教室 年6回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673100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5" name="TextBox 204"/>
          <p:cNvSpPr txBox="1"/>
          <p:nvPr/>
        </p:nvSpPr>
        <p:spPr>
          <a:xfrm>
            <a:off x="676757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広報誌を年4回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5196840" y="475488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1 ｜ 経営への展開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社長のマンダラ例② 部門計画（No.5-2）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243584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組織計画のCエリア「教習事務管理」を中心に置き、部門長がB型マンダラチャート（9×9・81マス）で業務レベルまで開く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635240" y="1719072"/>
            <a:ext cx="3977640" cy="1371600"/>
          </a:xfrm>
          <a:prstGeom prst="roundRect">
            <a:avLst>
              <a:gd name="adj" fmla="val 5333"/>
            </a:avLst>
          </a:prstGeom>
          <a:solidFill>
            <a:srgbClr val="EAF1FA"/>
          </a:solidFill>
          <a:ln w="12700">
            <a:solidFill>
              <a:srgbClr val="D8E1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836408" y="1828800"/>
            <a:ext cx="35753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展開のポイント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037576" y="2176272"/>
            <a:ext cx="337413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8マスには数値目標と期日を入れ、社長とすりあわせてGAPを確認。さらに階層化して現場に落とし込む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7635240" y="3246120"/>
            <a:ext cx="3977640" cy="2953512"/>
          </a:xfrm>
          <a:prstGeom prst="roundRect">
            <a:avLst>
              <a:gd name="adj" fmla="val 2477"/>
            </a:avLst>
          </a:prstGeom>
          <a:solidFill>
            <a:srgbClr val="EAF1FA"/>
          </a:solidFill>
          <a:ln w="12700">
            <a:solidFill>
              <a:srgbClr val="D8E1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836408" y="3364992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指導手順（6ステップ）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882128" y="3749040"/>
            <a:ext cx="3611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① 事前配布（組織計画を共有）</a:t>
            </a:r>
            <a:endParaRPr lang="en-US" sz="1150" dirty="0"/>
          </a:p>
          <a:p>
            <a:pPr indent="0" marL="0">
              <a:lnSpc>
                <a:spcPts val="2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② 研修開催（方針を社長が説明）</a:t>
            </a:r>
            <a:endParaRPr lang="en-US" sz="1150" dirty="0"/>
          </a:p>
          <a:p>
            <a:pPr indent="0" marL="0">
              <a:lnSpc>
                <a:spcPts val="2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枠組みの決定と作成</a:t>
            </a:r>
            <a:endParaRPr lang="en-US" sz="1150" dirty="0"/>
          </a:p>
          <a:p>
            <a:pPr indent="0" marL="0">
              <a:lnSpc>
                <a:spcPts val="2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④ すりあわせ（数値・期日の確認）</a:t>
            </a:r>
            <a:endParaRPr lang="en-US" sz="1150" dirty="0"/>
          </a:p>
          <a:p>
            <a:pPr indent="0" marL="0">
              <a:lnSpc>
                <a:spcPts val="2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⑤ 階層化に落とし込み</a:t>
            </a:r>
            <a:endParaRPr lang="en-US" sz="1150" dirty="0"/>
          </a:p>
          <a:p>
            <a:pPr indent="0" marL="0">
              <a:lnSpc>
                <a:spcPts val="2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⑥ 経営計画書に組み込み、発表</a:t>
            </a:r>
            <a:endParaRPr lang="en-US" sz="1150" dirty="0"/>
          </a:p>
        </p:txBody>
      </p:sp>
      <p:sp>
        <p:nvSpPr>
          <p:cNvPr id="31" name="Rectangle 30"/>
          <p:cNvSpPr/>
          <p:nvPr/>
        </p:nvSpPr>
        <p:spPr>
          <a:xfrm>
            <a:off x="50292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TextBox 31"/>
          <p:cNvSpPr txBox="1"/>
          <p:nvPr/>
        </p:nvSpPr>
        <p:spPr>
          <a:xfrm>
            <a:off x="53949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定型文をテンプレ化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27000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TextBox 33"/>
          <p:cNvSpPr txBox="1"/>
          <p:nvPr/>
        </p:nvSpPr>
        <p:spPr>
          <a:xfrm>
            <a:off x="130657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手作業を月1つ廃止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03708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TextBox 35"/>
          <p:cNvSpPr txBox="1"/>
          <p:nvPr/>
        </p:nvSpPr>
        <p:spPr>
          <a:xfrm>
            <a:off x="207365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会議を30分以内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TextBox 37"/>
          <p:cNvSpPr txBox="1"/>
          <p:nvPr/>
        </p:nvSpPr>
        <p:spPr>
          <a:xfrm>
            <a:off x="53949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マニュアル毎月更新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270000" y="214884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TextBox 39"/>
          <p:cNvSpPr txBox="1"/>
          <p:nvPr/>
        </p:nvSpPr>
        <p:spPr>
          <a:xfrm>
            <a:off x="1297432" y="217627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6  業務改善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03708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TextBox 41"/>
          <p:cNvSpPr txBox="1"/>
          <p:nvPr/>
        </p:nvSpPr>
        <p:spPr>
          <a:xfrm>
            <a:off x="207365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動線を年2回見直し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292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TextBox 43"/>
          <p:cNvSpPr txBox="1"/>
          <p:nvPr/>
        </p:nvSpPr>
        <p:spPr>
          <a:xfrm>
            <a:off x="53949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印刷枚数を20%減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27000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TextBox 45"/>
          <p:cNvSpPr txBox="1"/>
          <p:nvPr/>
        </p:nvSpPr>
        <p:spPr>
          <a:xfrm>
            <a:off x="130657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改善提案 月5件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03708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TextBox 47"/>
          <p:cNvSpPr txBox="1"/>
          <p:nvPr/>
        </p:nvSpPr>
        <p:spPr>
          <a:xfrm>
            <a:off x="207365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改善事例を月次共有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02920" y="164592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Rectangle 49"/>
          <p:cNvSpPr/>
          <p:nvPr/>
        </p:nvSpPr>
        <p:spPr>
          <a:xfrm>
            <a:off x="284988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TextBox 50"/>
          <p:cNvSpPr txBox="1"/>
          <p:nvPr/>
        </p:nvSpPr>
        <p:spPr>
          <a:xfrm>
            <a:off x="288645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紙をPDF化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61696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TextBox 52"/>
          <p:cNvSpPr txBox="1"/>
          <p:nvPr/>
        </p:nvSpPr>
        <p:spPr>
          <a:xfrm>
            <a:off x="365353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台帳を当日締め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38404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TextBox 54"/>
          <p:cNvSpPr txBox="1"/>
          <p:nvPr/>
        </p:nvSpPr>
        <p:spPr>
          <a:xfrm>
            <a:off x="442061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月末に突合を実施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84988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7" name="TextBox 56"/>
          <p:cNvSpPr txBox="1"/>
          <p:nvPr/>
        </p:nvSpPr>
        <p:spPr>
          <a:xfrm>
            <a:off x="288645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ダブルチェック実施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616960" y="214884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9" name="TextBox 58"/>
          <p:cNvSpPr txBox="1"/>
          <p:nvPr/>
        </p:nvSpPr>
        <p:spPr>
          <a:xfrm>
            <a:off x="3644392" y="217627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3  書類・データ管理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38404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1" name="TextBox 60"/>
          <p:cNvSpPr txBox="1"/>
          <p:nvPr/>
        </p:nvSpPr>
        <p:spPr>
          <a:xfrm>
            <a:off x="442061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様式を年1回見直し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84988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3" name="TextBox 62"/>
          <p:cNvSpPr txBox="1"/>
          <p:nvPr/>
        </p:nvSpPr>
        <p:spPr>
          <a:xfrm>
            <a:off x="288645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保存年限表を掲示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61696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5" name="TextBox 64"/>
          <p:cNvSpPr txBox="1"/>
          <p:nvPr/>
        </p:nvSpPr>
        <p:spPr>
          <a:xfrm>
            <a:off x="365353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入力ミス 月0件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38404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7" name="TextBox 66"/>
          <p:cNvSpPr txBox="1"/>
          <p:nvPr/>
        </p:nvSpPr>
        <p:spPr>
          <a:xfrm>
            <a:off x="442061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検索1分ルール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849880" y="164592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9" name="Rectangle 68"/>
          <p:cNvSpPr/>
          <p:nvPr/>
        </p:nvSpPr>
        <p:spPr>
          <a:xfrm>
            <a:off x="519684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0" name="TextBox 69"/>
          <p:cNvSpPr txBox="1"/>
          <p:nvPr/>
        </p:nvSpPr>
        <p:spPr>
          <a:xfrm>
            <a:off x="523341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新人90日で独り立ち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96392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2" name="TextBox 71"/>
          <p:cNvSpPr txBox="1"/>
          <p:nvPr/>
        </p:nvSpPr>
        <p:spPr>
          <a:xfrm>
            <a:off x="600049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OJT表を全員作成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731000" y="16459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4" name="TextBox 73"/>
          <p:cNvSpPr txBox="1"/>
          <p:nvPr/>
        </p:nvSpPr>
        <p:spPr>
          <a:xfrm>
            <a:off x="6767576" y="16824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教え合いを週1回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19684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6" name="TextBox 75"/>
          <p:cNvSpPr txBox="1"/>
          <p:nvPr/>
        </p:nvSpPr>
        <p:spPr>
          <a:xfrm>
            <a:off x="523341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多能工化 3業務</a:t>
            </a:r>
          </a:p>
        </p:txBody>
      </p:sp>
      <p:sp>
        <p:nvSpPr>
          <p:cNvPr id="77" name="Rectangle 76"/>
          <p:cNvSpPr/>
          <p:nvPr/>
        </p:nvSpPr>
        <p:spPr>
          <a:xfrm>
            <a:off x="5963920" y="214884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8" name="TextBox 77"/>
          <p:cNvSpPr txBox="1"/>
          <p:nvPr/>
        </p:nvSpPr>
        <p:spPr>
          <a:xfrm>
            <a:off x="5991352" y="217627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7  人材育成</a:t>
            </a:r>
          </a:p>
        </p:txBody>
      </p:sp>
      <p:sp>
        <p:nvSpPr>
          <p:cNvPr id="79" name="Rectangle 78"/>
          <p:cNvSpPr/>
          <p:nvPr/>
        </p:nvSpPr>
        <p:spPr>
          <a:xfrm>
            <a:off x="6731000" y="21488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0" name="TextBox 79"/>
          <p:cNvSpPr txBox="1"/>
          <p:nvPr/>
        </p:nvSpPr>
        <p:spPr>
          <a:xfrm>
            <a:off x="6767576" y="21854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面談を四半期1回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19684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2" name="TextBox 81"/>
          <p:cNvSpPr txBox="1"/>
          <p:nvPr/>
        </p:nvSpPr>
        <p:spPr>
          <a:xfrm>
            <a:off x="523341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資格取得 年1名</a:t>
            </a:r>
          </a:p>
        </p:txBody>
      </p:sp>
      <p:sp>
        <p:nvSpPr>
          <p:cNvPr id="83" name="Rectangle 82"/>
          <p:cNvSpPr/>
          <p:nvPr/>
        </p:nvSpPr>
        <p:spPr>
          <a:xfrm>
            <a:off x="596392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4" name="TextBox 83"/>
          <p:cNvSpPr txBox="1"/>
          <p:nvPr/>
        </p:nvSpPr>
        <p:spPr>
          <a:xfrm>
            <a:off x="600049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研修 月1回実施</a:t>
            </a:r>
          </a:p>
        </p:txBody>
      </p:sp>
      <p:sp>
        <p:nvSpPr>
          <p:cNvPr id="85" name="Rectangle 84"/>
          <p:cNvSpPr/>
          <p:nvPr/>
        </p:nvSpPr>
        <p:spPr>
          <a:xfrm>
            <a:off x="6731000" y="265176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6" name="TextBox 85"/>
          <p:cNvSpPr txBox="1"/>
          <p:nvPr/>
        </p:nvSpPr>
        <p:spPr>
          <a:xfrm>
            <a:off x="6767576" y="268833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育成記録を毎月更新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196840" y="164592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8" name="Rectangle 87"/>
          <p:cNvSpPr/>
          <p:nvPr/>
        </p:nvSpPr>
        <p:spPr>
          <a:xfrm>
            <a:off x="50292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9" name="TextBox 88"/>
          <p:cNvSpPr txBox="1"/>
          <p:nvPr/>
        </p:nvSpPr>
        <p:spPr>
          <a:xfrm>
            <a:off x="53949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ロールプレイ月1回</a:t>
            </a:r>
          </a:p>
        </p:txBody>
      </p:sp>
      <p:sp>
        <p:nvSpPr>
          <p:cNvPr id="90" name="Rectangle 89"/>
          <p:cNvSpPr/>
          <p:nvPr/>
        </p:nvSpPr>
        <p:spPr>
          <a:xfrm>
            <a:off x="127000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1" name="TextBox 90"/>
          <p:cNvSpPr txBox="1"/>
          <p:nvPr/>
        </p:nvSpPr>
        <p:spPr>
          <a:xfrm>
            <a:off x="130657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名札と挨拶を統一</a:t>
            </a:r>
          </a:p>
        </p:txBody>
      </p:sp>
      <p:sp>
        <p:nvSpPr>
          <p:cNvPr id="92" name="Rectangle 91"/>
          <p:cNvSpPr/>
          <p:nvPr/>
        </p:nvSpPr>
        <p:spPr>
          <a:xfrm>
            <a:off x="203708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3" name="TextBox 92"/>
          <p:cNvSpPr txBox="1"/>
          <p:nvPr/>
        </p:nvSpPr>
        <p:spPr>
          <a:xfrm>
            <a:off x="207365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多言語案内を用意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02920" y="37033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5" name="TextBox 94"/>
          <p:cNvSpPr txBox="1"/>
          <p:nvPr/>
        </p:nvSpPr>
        <p:spPr>
          <a:xfrm>
            <a:off x="53949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待ち時間5分以内</a:t>
            </a:r>
          </a:p>
        </p:txBody>
      </p:sp>
      <p:sp>
        <p:nvSpPr>
          <p:cNvPr id="96" name="Rectangle 95"/>
          <p:cNvSpPr/>
          <p:nvPr/>
        </p:nvSpPr>
        <p:spPr>
          <a:xfrm>
            <a:off x="1270000" y="370332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7" name="TextBox 96"/>
          <p:cNvSpPr txBox="1"/>
          <p:nvPr/>
        </p:nvSpPr>
        <p:spPr>
          <a:xfrm>
            <a:off x="1297432" y="373075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2  受付対応</a:t>
            </a:r>
          </a:p>
        </p:txBody>
      </p:sp>
      <p:sp>
        <p:nvSpPr>
          <p:cNvPr id="98" name="Rectangle 97"/>
          <p:cNvSpPr/>
          <p:nvPr/>
        </p:nvSpPr>
        <p:spPr>
          <a:xfrm>
            <a:off x="2037080" y="37033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9" name="TextBox 98"/>
          <p:cNvSpPr txBox="1"/>
          <p:nvPr/>
        </p:nvSpPr>
        <p:spPr>
          <a:xfrm>
            <a:off x="207365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電話3コール以内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50292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1" name="TextBox 100"/>
          <p:cNvSpPr txBox="1"/>
          <p:nvPr/>
        </p:nvSpPr>
        <p:spPr>
          <a:xfrm>
            <a:off x="53949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クレーム当日報告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27000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3" name="TextBox 102"/>
          <p:cNvSpPr txBox="1"/>
          <p:nvPr/>
        </p:nvSpPr>
        <p:spPr>
          <a:xfrm>
            <a:off x="130657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受付台本を1枚に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203708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5" name="TextBox 104"/>
          <p:cNvSpPr txBox="1"/>
          <p:nvPr/>
        </p:nvSpPr>
        <p:spPr>
          <a:xfrm>
            <a:off x="207365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覆面調査を年2回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502920" y="320040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7" name="Rectangle 106"/>
          <p:cNvSpPr/>
          <p:nvPr/>
        </p:nvSpPr>
        <p:spPr>
          <a:xfrm>
            <a:off x="2849880" y="320040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8" name="TextBox 107"/>
          <p:cNvSpPr txBox="1"/>
          <p:nvPr/>
        </p:nvSpPr>
        <p:spPr>
          <a:xfrm>
            <a:off x="288645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業務改善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3616960" y="320040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65353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書類・データ管理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4384040" y="320040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2" name="TextBox 111"/>
          <p:cNvSpPr txBox="1"/>
          <p:nvPr/>
        </p:nvSpPr>
        <p:spPr>
          <a:xfrm>
            <a:off x="442061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人材育成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2849880" y="370332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88645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受付対応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3616960" y="3703320"/>
            <a:ext cx="767080" cy="502920"/>
          </a:xfrm>
          <a:prstGeom prst="rect">
            <a:avLst/>
          </a:prstGeom>
          <a:solidFill>
            <a:srgbClr val="2E5FA3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6" name="TextBox 115"/>
          <p:cNvSpPr txBox="1"/>
          <p:nvPr/>
        </p:nvSpPr>
        <p:spPr>
          <a:xfrm>
            <a:off x="3644392" y="373075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580" b="1">
                <a:solidFill>
                  <a:srgbClr val="FFFFFF"/>
                </a:solidFill>
                <a:latin typeface="Meiryo"/>
              </a:rPr>
              <a:t>C 教習事務管理</a:t>
            </a:r>
          </a:p>
          <a:p>
            <a:pPr algn="ctr"/>
            <a:r>
              <a:rPr sz="580" b="1">
                <a:solidFill>
                  <a:srgbClr val="FFFFFF"/>
                </a:solidFill>
                <a:latin typeface="Meiryo"/>
              </a:rPr>
              <a:t>ミスゼロ×</a:t>
            </a:r>
          </a:p>
          <a:p>
            <a:pPr algn="ctr"/>
            <a:r>
              <a:rPr sz="580" b="1">
                <a:solidFill>
                  <a:srgbClr val="FFFFFF"/>
                </a:solidFill>
                <a:latin typeface="Meiryo"/>
              </a:rPr>
              <a:t>顧客満足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4384040" y="370332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8" name="TextBox 117"/>
          <p:cNvSpPr txBox="1"/>
          <p:nvPr/>
        </p:nvSpPr>
        <p:spPr>
          <a:xfrm>
            <a:off x="442061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個人情報保護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2849880" y="420624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0" name="TextBox 119"/>
          <p:cNvSpPr txBox="1"/>
          <p:nvPr/>
        </p:nvSpPr>
        <p:spPr>
          <a:xfrm>
            <a:off x="288645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顧客の声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3616960" y="420624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2" name="TextBox 121"/>
          <p:cNvSpPr txBox="1"/>
          <p:nvPr/>
        </p:nvSpPr>
        <p:spPr>
          <a:xfrm>
            <a:off x="365353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予約管理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4384040" y="4206240"/>
            <a:ext cx="767080" cy="502920"/>
          </a:xfrm>
          <a:prstGeom prst="rect">
            <a:avLst/>
          </a:prstGeom>
          <a:solidFill>
            <a:srgbClr val="F2F5FB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4" name="TextBox 123"/>
          <p:cNvSpPr txBox="1"/>
          <p:nvPr/>
        </p:nvSpPr>
        <p:spPr>
          <a:xfrm>
            <a:off x="442061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指導員との連携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2849880" y="3200400"/>
            <a:ext cx="2301240" cy="1508760"/>
          </a:xfrm>
          <a:prstGeom prst="rect">
            <a:avLst/>
          </a:prstGeom>
          <a:noFill/>
          <a:ln w="22225">
            <a:solidFill>
              <a:srgbClr val="2E5FA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6" name="Rectangle 125"/>
          <p:cNvSpPr/>
          <p:nvPr/>
        </p:nvSpPr>
        <p:spPr>
          <a:xfrm>
            <a:off x="519684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7" name="TextBox 126"/>
          <p:cNvSpPr txBox="1"/>
          <p:nvPr/>
        </p:nvSpPr>
        <p:spPr>
          <a:xfrm>
            <a:off x="523341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委託先を年1回点検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596392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9" name="TextBox 128"/>
          <p:cNvSpPr txBox="1"/>
          <p:nvPr/>
        </p:nvSpPr>
        <p:spPr>
          <a:xfrm>
            <a:off x="600049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画面ロックを徹底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6731000" y="32004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1" name="TextBox 130"/>
          <p:cNvSpPr txBox="1"/>
          <p:nvPr/>
        </p:nvSpPr>
        <p:spPr>
          <a:xfrm>
            <a:off x="6767576" y="32369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事故時の連絡手順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5196840" y="37033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3" name="TextBox 132"/>
          <p:cNvSpPr txBox="1"/>
          <p:nvPr/>
        </p:nvSpPr>
        <p:spPr>
          <a:xfrm>
            <a:off x="523341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持出しは申請制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5963920" y="370332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5" name="TextBox 134"/>
          <p:cNvSpPr txBox="1"/>
          <p:nvPr/>
        </p:nvSpPr>
        <p:spPr>
          <a:xfrm>
            <a:off x="5991352" y="373075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4  個人情報保護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6731000" y="37033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7" name="TextBox 136"/>
          <p:cNvSpPr txBox="1"/>
          <p:nvPr/>
        </p:nvSpPr>
        <p:spPr>
          <a:xfrm>
            <a:off x="6767576" y="37398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廃棄は溶解処理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519684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9" name="TextBox 138"/>
          <p:cNvSpPr txBox="1"/>
          <p:nvPr/>
        </p:nvSpPr>
        <p:spPr>
          <a:xfrm>
            <a:off x="523341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研修 年2回受講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596392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1" name="TextBox 140"/>
          <p:cNvSpPr txBox="1"/>
          <p:nvPr/>
        </p:nvSpPr>
        <p:spPr>
          <a:xfrm>
            <a:off x="600049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施錠管理を毎日確認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6731000" y="420624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3" name="TextBox 142"/>
          <p:cNvSpPr txBox="1"/>
          <p:nvPr/>
        </p:nvSpPr>
        <p:spPr>
          <a:xfrm>
            <a:off x="6767576" y="424281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権限を年1回棚卸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5196840" y="320040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5" name="Rectangle 144"/>
          <p:cNvSpPr/>
          <p:nvPr/>
        </p:nvSpPr>
        <p:spPr>
          <a:xfrm>
            <a:off x="50292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6" name="TextBox 145"/>
          <p:cNvSpPr txBox="1"/>
          <p:nvPr/>
        </p:nvSpPr>
        <p:spPr>
          <a:xfrm>
            <a:off x="53949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卒業生の声を掲示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127000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8" name="TextBox 147"/>
          <p:cNvSpPr txBox="1"/>
          <p:nvPr/>
        </p:nvSpPr>
        <p:spPr>
          <a:xfrm>
            <a:off x="130657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月次で全社共有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203708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0" name="TextBox 149"/>
          <p:cNvSpPr txBox="1"/>
          <p:nvPr/>
        </p:nvSpPr>
        <p:spPr>
          <a:xfrm>
            <a:off x="207365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口コミ返信を48h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50292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2" name="TextBox 151"/>
          <p:cNvSpPr txBox="1"/>
          <p:nvPr/>
        </p:nvSpPr>
        <p:spPr>
          <a:xfrm>
            <a:off x="53949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満足度4.5以上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1270000" y="525780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4" name="TextBox 153"/>
          <p:cNvSpPr txBox="1"/>
          <p:nvPr/>
        </p:nvSpPr>
        <p:spPr>
          <a:xfrm>
            <a:off x="1297432" y="528523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5  顧客の声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203708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6" name="TextBox 155"/>
          <p:cNvSpPr txBox="1"/>
          <p:nvPr/>
        </p:nvSpPr>
        <p:spPr>
          <a:xfrm>
            <a:off x="207365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低評価は当日対応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50292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8" name="TextBox 157"/>
          <p:cNvSpPr txBox="1"/>
          <p:nvPr/>
        </p:nvSpPr>
        <p:spPr>
          <a:xfrm>
            <a:off x="53949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改善実施率80%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127000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0" name="TextBox 159"/>
          <p:cNvSpPr txBox="1"/>
          <p:nvPr/>
        </p:nvSpPr>
        <p:spPr>
          <a:xfrm>
            <a:off x="130657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回収率70%以上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203708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2" name="TextBox 161"/>
          <p:cNvSpPr txBox="1"/>
          <p:nvPr/>
        </p:nvSpPr>
        <p:spPr>
          <a:xfrm>
            <a:off x="207365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年1回の追跡調査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502920" y="475488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4" name="Rectangle 163"/>
          <p:cNvSpPr/>
          <p:nvPr/>
        </p:nvSpPr>
        <p:spPr>
          <a:xfrm>
            <a:off x="284988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5" name="TextBox 164"/>
          <p:cNvSpPr txBox="1"/>
          <p:nvPr/>
        </p:nvSpPr>
        <p:spPr>
          <a:xfrm>
            <a:off x="288645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予約導線をLINE化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361696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7" name="TextBox 166"/>
          <p:cNvSpPr txBox="1"/>
          <p:nvPr/>
        </p:nvSpPr>
        <p:spPr>
          <a:xfrm>
            <a:off x="365353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キャンセル待ち運用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438404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9" name="TextBox 168"/>
          <p:cNvSpPr txBox="1"/>
          <p:nvPr/>
        </p:nvSpPr>
        <p:spPr>
          <a:xfrm>
            <a:off x="442061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空き枠を毎朝掲示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284988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1" name="TextBox 170"/>
          <p:cNvSpPr txBox="1"/>
          <p:nvPr/>
        </p:nvSpPr>
        <p:spPr>
          <a:xfrm>
            <a:off x="288645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当日変更は15分以内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3616960" y="525780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3" name="TextBox 172"/>
          <p:cNvSpPr txBox="1"/>
          <p:nvPr/>
        </p:nvSpPr>
        <p:spPr>
          <a:xfrm>
            <a:off x="3644392" y="528523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1  予約管理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438404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5" name="TextBox 174"/>
          <p:cNvSpPr txBox="1"/>
          <p:nvPr/>
        </p:nvSpPr>
        <p:spPr>
          <a:xfrm>
            <a:off x="442061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繁忙期の枠を先に確保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284988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7" name="TextBox 176"/>
          <p:cNvSpPr txBox="1"/>
          <p:nvPr/>
        </p:nvSpPr>
        <p:spPr>
          <a:xfrm>
            <a:off x="288645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ダブル発生 0件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361696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9" name="TextBox 178"/>
          <p:cNvSpPr txBox="1"/>
          <p:nvPr/>
        </p:nvSpPr>
        <p:spPr>
          <a:xfrm>
            <a:off x="365353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予約表を1本化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438404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1" name="TextBox 180"/>
          <p:cNvSpPr txBox="1"/>
          <p:nvPr/>
        </p:nvSpPr>
        <p:spPr>
          <a:xfrm>
            <a:off x="442061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電話予約を録音確認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2849880" y="475488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3" name="Rectangle 182"/>
          <p:cNvSpPr/>
          <p:nvPr/>
        </p:nvSpPr>
        <p:spPr>
          <a:xfrm>
            <a:off x="519684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4" name="TextBox 183"/>
          <p:cNvSpPr txBox="1"/>
          <p:nvPr/>
        </p:nvSpPr>
        <p:spPr>
          <a:xfrm>
            <a:off x="523341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6 </a:t>
            </a:r>
            <a:r>
              <a:rPr sz="600" b="0">
                <a:solidFill>
                  <a:srgbClr val="2B3A55"/>
                </a:solidFill>
                <a:latin typeface="Meiryo"/>
              </a:rPr>
              <a:t>依頼はチャット一元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596392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6" name="TextBox 185"/>
          <p:cNvSpPr txBox="1"/>
          <p:nvPr/>
        </p:nvSpPr>
        <p:spPr>
          <a:xfrm>
            <a:off x="600049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3 </a:t>
            </a:r>
            <a:r>
              <a:rPr sz="600" b="0">
                <a:solidFill>
                  <a:srgbClr val="2B3A55"/>
                </a:solidFill>
                <a:latin typeface="Meiryo"/>
              </a:rPr>
              <a:t>苦情情報を即共有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6731000" y="475488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8" name="TextBox 187"/>
          <p:cNvSpPr txBox="1"/>
          <p:nvPr/>
        </p:nvSpPr>
        <p:spPr>
          <a:xfrm>
            <a:off x="6767576" y="479145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7 </a:t>
            </a:r>
            <a:r>
              <a:rPr sz="600" b="0">
                <a:solidFill>
                  <a:srgbClr val="2B3A55"/>
                </a:solidFill>
                <a:latin typeface="Meiryo"/>
              </a:rPr>
              <a:t>感謝カードを週1枚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519684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0" name="TextBox 189"/>
          <p:cNvSpPr txBox="1"/>
          <p:nvPr/>
        </p:nvSpPr>
        <p:spPr>
          <a:xfrm>
            <a:off x="523341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2 </a:t>
            </a:r>
            <a:r>
              <a:rPr sz="600" b="0">
                <a:solidFill>
                  <a:srgbClr val="2B3A55"/>
                </a:solidFill>
                <a:latin typeface="Meiryo"/>
              </a:rPr>
              <a:t>引継ぎメモ当日共有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5963920" y="5257800"/>
            <a:ext cx="767080" cy="502920"/>
          </a:xfrm>
          <a:prstGeom prst="rect">
            <a:avLst/>
          </a:prstGeom>
          <a:solidFill>
            <a:srgbClr val="EAF1FA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2" name="TextBox 191"/>
          <p:cNvSpPr txBox="1"/>
          <p:nvPr/>
        </p:nvSpPr>
        <p:spPr>
          <a:xfrm>
            <a:off x="5991352" y="5285232"/>
            <a:ext cx="712216" cy="4480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B2750"/>
                </a:solidFill>
                <a:latin typeface="Meiryo"/>
              </a:rPr>
              <a:t>8  指導員との連携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6731000" y="525780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4" name="TextBox 193"/>
          <p:cNvSpPr txBox="1"/>
          <p:nvPr/>
        </p:nvSpPr>
        <p:spPr>
          <a:xfrm>
            <a:off x="6767576" y="529437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4 </a:t>
            </a:r>
            <a:r>
              <a:rPr sz="600" b="0">
                <a:solidFill>
                  <a:srgbClr val="2B3A55"/>
                </a:solidFill>
                <a:latin typeface="Meiryo"/>
              </a:rPr>
              <a:t>進度遅れを週次報告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519684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6" name="TextBox 195"/>
          <p:cNvSpPr txBox="1"/>
          <p:nvPr/>
        </p:nvSpPr>
        <p:spPr>
          <a:xfrm>
            <a:off x="523341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5 </a:t>
            </a:r>
            <a:r>
              <a:rPr sz="600" b="0">
                <a:solidFill>
                  <a:srgbClr val="2B3A55"/>
                </a:solidFill>
                <a:latin typeface="Meiryo"/>
              </a:rPr>
              <a:t>合同会議を月1回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596392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8" name="TextBox 197"/>
          <p:cNvSpPr txBox="1"/>
          <p:nvPr/>
        </p:nvSpPr>
        <p:spPr>
          <a:xfrm>
            <a:off x="600049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1 </a:t>
            </a:r>
            <a:r>
              <a:rPr sz="600" b="0">
                <a:solidFill>
                  <a:srgbClr val="2B3A55"/>
                </a:solidFill>
                <a:latin typeface="Meiryo"/>
              </a:rPr>
              <a:t>朝礼を毎日5分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6731000" y="5760720"/>
            <a:ext cx="767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0" name="TextBox 199"/>
          <p:cNvSpPr txBox="1"/>
          <p:nvPr/>
        </p:nvSpPr>
        <p:spPr>
          <a:xfrm>
            <a:off x="6767576" y="5797296"/>
            <a:ext cx="693928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B9871B"/>
                </a:solidFill>
                <a:latin typeface="Meiryo"/>
              </a:rPr>
              <a:t>8 </a:t>
            </a:r>
            <a:r>
              <a:rPr sz="600" b="0">
                <a:solidFill>
                  <a:srgbClr val="2B3A55"/>
                </a:solidFill>
                <a:latin typeface="Meiryo"/>
              </a:rPr>
              <a:t>相互見学を年2回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5196840" y="4754880"/>
            <a:ext cx="2301240" cy="1508760"/>
          </a:xfrm>
          <a:prstGeom prst="rect">
            <a:avLst/>
          </a:prstGeom>
          <a:noFill/>
          <a:ln w="12700">
            <a:solidFill>
              <a:srgbClr val="9FBB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2 ｜ 毎週進捗チェック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毎週進捗チェック ― ゲームの4大要素で回す週次30分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26187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仲間と一緒に振り返り・宣言・応援を行い、行動の継続と質の向上を図る週次ミーティング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94944" y="1746504"/>
            <a:ext cx="4873752" cy="4443305"/>
          </a:xfrm>
          <a:prstGeom prst="roundRect">
            <a:avLst>
              <a:gd name="adj" fmla="val 1646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8" name="Image 0" descr="C:\Users\matsu\AppData\Local\Temp\claude\I-----------------Sy4------------Sy44---------------------------Sy448-MCQ-------------\b0afc39a-56a2-4fa0-a527-85c6ca0e6245\scratchpad\okr_src\crops\s2element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828800"/>
            <a:ext cx="4709160" cy="4278713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089904" y="1746504"/>
            <a:ext cx="5696712" cy="4333327"/>
          </a:xfrm>
          <a:prstGeom prst="roundRect">
            <a:avLst>
              <a:gd name="adj" fmla="val 1688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10" name="Image 1" descr="C:\Users\matsu\AppData\Local\Temp\claude\I-----------------Sy4------------Sy44---------------------------Sy448-MCQ-------------\b0afc39a-56a2-4fa0-a527-85c6ca0e6245\scratchpad\okr_src\crops\s2flo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8800"/>
            <a:ext cx="5532120" cy="41687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2 ｜ 毎週進捗チェック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進捗度の基準と発表のルール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81328"/>
            <a:ext cx="5212080" cy="3291840"/>
          </a:xfrm>
          <a:prstGeom prst="roundRect">
            <a:avLst>
              <a:gd name="adj" fmla="val 2222"/>
            </a:avLst>
          </a:prstGeom>
          <a:solidFill>
            <a:srgbClr val="F2F5FB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2763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進捗度スケール（0〜150%・自己申告）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68680" y="2103120"/>
            <a:ext cx="86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F7FB5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10%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920240" y="2139696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はじめの一歩ができた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68680" y="2615184"/>
            <a:ext cx="86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F7FB5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30%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920240" y="26517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少しは行動できた　△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68680" y="3127248"/>
            <a:ext cx="86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F7FB5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60%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920240" y="3163824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まぁまぁ行動できた　○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868680" y="3639312"/>
            <a:ext cx="86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F7FB5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100%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920240" y="3675888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計画したとおり行動できた　◎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68680" y="4151376"/>
            <a:ext cx="86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F7FB5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130%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920240" y="4187952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計画した以上に行動し過ぎた　★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66928" y="50292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987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★ 10%進めば大勝利！小さな一歩を承認する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66928" y="5449824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987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★ 進捗度は最終的に自分で判断（評価と切り離す）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66928" y="5870448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987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★ 中央の「テーマ」は発表のたびに必ず言う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039612" y="1741932"/>
            <a:ext cx="5888736" cy="3070451"/>
          </a:xfrm>
          <a:prstGeom prst="roundRect">
            <a:avLst>
              <a:gd name="adj" fmla="val 1787"/>
            </a:avLst>
          </a:prstGeom>
          <a:solidFill>
            <a:srgbClr val="12193B"/>
          </a:solidFill>
          <a:ln w="15240">
            <a:solidFill>
              <a:srgbClr val="C99A2E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30000"/>
              </a:srgbClr>
            </a:outerShdw>
          </a:effectLst>
        </p:spPr>
      </p:sp>
      <p:pic>
        <p:nvPicPr>
          <p:cNvPr id="22" name="Image 0" descr="C:\Users\matsu\AppData\Local\Temp\claude\I-----------------Sy4------------Sy44---------------------------Sy448-MCQ-------------\b0afc39a-56a2-4fa0-a527-85c6ca0e6245\scratchpad\okr_src\crops\weeklydem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0760" y="1783080"/>
            <a:ext cx="5806440" cy="2988155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6080760" y="4954115"/>
            <a:ext cx="5806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進捗記入（0〜150%）→ 発表（1分）→ 応援（30秒×2名）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2 ｜ 毎週進捗チェック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ファシリテーションのコツ ― 主役は参加者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664208" y="1531620"/>
            <a:ext cx="8860536" cy="4351401"/>
          </a:xfrm>
          <a:prstGeom prst="roundRect">
            <a:avLst>
              <a:gd name="adj" fmla="val 1261"/>
            </a:avLst>
          </a:prstGeom>
          <a:solidFill>
            <a:srgbClr val="12193B"/>
          </a:solidFill>
          <a:ln w="15240">
            <a:solidFill>
              <a:srgbClr val="C99A2E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30000"/>
              </a:srgbClr>
            </a:outerShdw>
          </a:effectLst>
        </p:spPr>
      </p:sp>
      <p:pic>
        <p:nvPicPr>
          <p:cNvPr id="7" name="Image 0" descr="C:\Users\matsu\AppData\Local\Temp\claude\I-----------------Sy4------------Sy44---------------------------Sy448-MCQ-------------\b0afc39a-56a2-4fa0-a527-85c6ca0e6245\scratchpad\okr_src\crops\facilit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5356" y="1572768"/>
            <a:ext cx="8778240" cy="426910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05356" y="6006465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承認の達人・つなぎ役・時間の番人に徹する。締めくくりは毎回全員で「サンクスUP！」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3 ｜ 毎月ワクワク×重要度チェック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毎月ワクワク×重要度チェック ― 月1回の目標メンテナンス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53212" y="1531620"/>
            <a:ext cx="5660136" cy="2794956"/>
          </a:xfrm>
          <a:prstGeom prst="roundRect">
            <a:avLst>
              <a:gd name="adj" fmla="val 1963"/>
            </a:avLst>
          </a:prstGeom>
          <a:solidFill>
            <a:srgbClr val="12193B"/>
          </a:solidFill>
          <a:ln w="15240">
            <a:solidFill>
              <a:srgbClr val="C99A2E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30000"/>
              </a:srgbClr>
            </a:outerShdw>
          </a:effectLst>
        </p:spPr>
      </p:sp>
      <p:pic>
        <p:nvPicPr>
          <p:cNvPr id="7" name="Image 0" descr="C:\Users\matsu\AppData\Local\Temp\claude\I-----------------Sy4------------Sy44---------------------------Sy448-MCQ-------------\b0afc39a-56a2-4fa0-a527-85c6ca0e6245\scratchpad\okr_src\crops\wakuwaku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572768"/>
            <a:ext cx="5577840" cy="27126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537960" y="1572768"/>
            <a:ext cx="5120640" cy="1042416"/>
          </a:xfrm>
          <a:prstGeom prst="roundRect">
            <a:avLst>
              <a:gd name="adj" fmla="val 7018"/>
            </a:avLst>
          </a:prstGeom>
          <a:solidFill>
            <a:srgbClr val="F2F5FB"/>
          </a:solidFill>
          <a:ln/>
        </p:spPr>
      </p:sp>
      <p:sp>
        <p:nvSpPr>
          <p:cNvPr id="9" name="Text 6"/>
          <p:cNvSpPr/>
          <p:nvPr/>
        </p:nvSpPr>
        <p:spPr>
          <a:xfrm>
            <a:off x="6784848" y="1682496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ペアワークで相互評価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040880" y="2048256"/>
            <a:ext cx="4480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相手が「重要度」を、自分が「ワクワク度」を1〜5で入力し、対話する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537960" y="2761488"/>
            <a:ext cx="5120640" cy="1042416"/>
          </a:xfrm>
          <a:prstGeom prst="roundRect">
            <a:avLst>
              <a:gd name="adj" fmla="val 7018"/>
            </a:avLst>
          </a:prstGeom>
          <a:solidFill>
            <a:srgbClr val="F2F5FB"/>
          </a:solidFill>
          <a:ln/>
        </p:spPr>
      </p:sp>
      <p:sp>
        <p:nvSpPr>
          <p:cNvPr id="12" name="Text 9"/>
          <p:cNvSpPr/>
          <p:nvPr/>
        </p:nvSpPr>
        <p:spPr>
          <a:xfrm>
            <a:off x="6784848" y="2871216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ギャップから気づきを得る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7040880" y="3236976"/>
            <a:ext cx="4480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「重要だけどワクワクしない」目標をどう料理するかを一緒に考える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537960" y="3950208"/>
            <a:ext cx="5120640" cy="1042416"/>
          </a:xfrm>
          <a:prstGeom prst="roundRect">
            <a:avLst>
              <a:gd name="adj" fmla="val 7018"/>
            </a:avLst>
          </a:prstGeom>
          <a:solidFill>
            <a:srgbClr val="F2F5FB"/>
          </a:solidFill>
          <a:ln/>
        </p:spPr>
      </p:sp>
      <p:sp>
        <p:nvSpPr>
          <p:cNvPr id="15" name="Text 12"/>
          <p:cNvSpPr/>
          <p:nvPr/>
        </p:nvSpPr>
        <p:spPr>
          <a:xfrm>
            <a:off x="6784848" y="4059936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行動の質を上げる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7040880" y="4425696"/>
            <a:ext cx="4480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低い数値のものは「捨てる・任せる・やり方を変える」。高い数値に集中投資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94360" y="5349240"/>
            <a:ext cx="3108960" cy="777240"/>
          </a:xfrm>
          <a:prstGeom prst="roundRect">
            <a:avLst>
              <a:gd name="adj" fmla="val 11765"/>
            </a:avLst>
          </a:prstGeom>
          <a:solidFill>
            <a:srgbClr val="EAF1FA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31520" y="5440680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35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① 説明とペア決め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31520" y="57607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5分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087368" y="5349240"/>
            <a:ext cx="4480560" cy="777240"/>
          </a:xfrm>
          <a:prstGeom prst="roundRect">
            <a:avLst>
              <a:gd name="adj" fmla="val 11765"/>
            </a:avLst>
          </a:prstGeom>
          <a:solidFill>
            <a:srgbClr val="EAF1FA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224528" y="5440680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35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② ワクワク×重要度チェック実践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4224528" y="57607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20分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8951976" y="5349240"/>
            <a:ext cx="3108960" cy="777240"/>
          </a:xfrm>
          <a:prstGeom prst="roundRect">
            <a:avLst>
              <a:gd name="adj" fmla="val 11765"/>
            </a:avLst>
          </a:prstGeom>
          <a:solidFill>
            <a:srgbClr val="EAF1FA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089136" y="5440680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35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③ 全体振り返り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9089136" y="57607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5分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94360" y="4892040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月4回の週次チェックのうち1回を置き換えて実施（実施時間目安：30分）</a:t>
            </a:r>
            <a:endParaRPr lang="en-US" sz="11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3 ｜ 毎月ワクワク×重要度チェック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評価基準 ― ワクワク度（★）と重要度（●）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982980" y="1490472"/>
            <a:ext cx="10222992" cy="4491495"/>
          </a:xfrm>
          <a:prstGeom prst="roundRect">
            <a:avLst>
              <a:gd name="adj" fmla="val 1629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7" name="Image 0" descr="C:\Users\matsu\AppData\Local\Temp\claude\I-----------------Sy4------------Sy44---------------------------Sy448-MCQ-------------\b0afc39a-56a2-4fa0-a527-85c6ca0e6245\scratchpad\okr_src\crops\s3criteri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1572768"/>
            <a:ext cx="10058400" cy="432690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65276" y="6082551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数値化で行動を客観視。直感的な評価を大切に、対話を通じて価値を再発見する</a:t>
            </a:r>
            <a:endParaRPr lang="en-US" sz="11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まとめ ― 明日から、チームの熱量を変えていきましょう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029968" y="1495044"/>
            <a:ext cx="8129016" cy="4608576"/>
          </a:xfrm>
          <a:prstGeom prst="roundRect">
            <a:avLst>
              <a:gd name="adj" fmla="val 1190"/>
            </a:avLst>
          </a:prstGeom>
          <a:solidFill>
            <a:srgbClr val="12193B"/>
          </a:solidFill>
          <a:ln w="15240">
            <a:solidFill>
              <a:srgbClr val="C99A2E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30000"/>
              </a:srgbClr>
            </a:outerShdw>
          </a:effectLst>
        </p:spPr>
      </p:sp>
      <p:pic>
        <p:nvPicPr>
          <p:cNvPr id="7" name="Image 0" descr="C:\Users\matsu\AppData\Local\Temp\claude\I-----------------Sy4------------Sy44---------------------------Sy448-MCQ-------------\b0afc39a-56a2-4fa0-a527-85c6ca0e6245\scratchpad\okr_src\crops\clos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1116" y="1536192"/>
            <a:ext cx="8046720" cy="45262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071116" y="6227064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目標が「物語」に、行動が「ゲーム」に、振り返りが「文化」になる ― 合言葉は「サンクスアップ！」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マンダラOKRとは ― 4つのSTEPで回す成功循環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81328"/>
            <a:ext cx="5394960" cy="1097280"/>
          </a:xfrm>
          <a:prstGeom prst="roundRect">
            <a:avLst>
              <a:gd name="adj" fmla="val 6667"/>
            </a:avLst>
          </a:prstGeom>
          <a:solidFill>
            <a:srgbClr val="F2F5FB"/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1783080"/>
            <a:ext cx="493776" cy="493776"/>
          </a:xfrm>
          <a:prstGeom prst="ellipse">
            <a:avLst/>
          </a:prstGeom>
          <a:solidFill>
            <a:srgbClr val="B9871B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78308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353312" y="159105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35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ワークショップ（チャート作成）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1353312" y="1956816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マンダラチャートで3ヶ月の目標を設定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828032" y="1609344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最初に1回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343400" y="2194560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B987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▶ 関係の質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02920" y="2706624"/>
            <a:ext cx="5394960" cy="1097280"/>
          </a:xfrm>
          <a:prstGeom prst="roundRect">
            <a:avLst>
              <a:gd name="adj" fmla="val 6667"/>
            </a:avLst>
          </a:prstGeom>
          <a:solidFill>
            <a:srgbClr val="F2F5FB"/>
          </a:solidFill>
          <a:ln/>
        </p:spPr>
      </p:sp>
      <p:sp>
        <p:nvSpPr>
          <p:cNvPr id="14" name="Shape 12"/>
          <p:cNvSpPr/>
          <p:nvPr/>
        </p:nvSpPr>
        <p:spPr>
          <a:xfrm>
            <a:off x="685800" y="3008376"/>
            <a:ext cx="493776" cy="493776"/>
          </a:xfrm>
          <a:prstGeom prst="ellipse">
            <a:avLst/>
          </a:prstGeom>
          <a:solidFill>
            <a:srgbClr val="B9871B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008376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353312" y="281635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35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毎週進捗チェック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1353312" y="3182112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できたこと・挑戦することを発表し、応援し合う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828032" y="283464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毎週30分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343400" y="3419856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B987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▶ 思考の質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02920" y="3931920"/>
            <a:ext cx="5394960" cy="1097280"/>
          </a:xfrm>
          <a:prstGeom prst="roundRect">
            <a:avLst>
              <a:gd name="adj" fmla="val 6667"/>
            </a:avLst>
          </a:prstGeom>
          <a:solidFill>
            <a:srgbClr val="F2F5FB"/>
          </a:solidFill>
          <a:ln/>
        </p:spPr>
      </p:sp>
      <p:sp>
        <p:nvSpPr>
          <p:cNvPr id="21" name="Shape 19"/>
          <p:cNvSpPr/>
          <p:nvPr/>
        </p:nvSpPr>
        <p:spPr>
          <a:xfrm>
            <a:off x="685800" y="4233672"/>
            <a:ext cx="493776" cy="493776"/>
          </a:xfrm>
          <a:prstGeom prst="ellipse">
            <a:avLst/>
          </a:prstGeom>
          <a:solidFill>
            <a:srgbClr val="B9871B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233672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353312" y="404164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35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毎月ワクワク×重要度チェック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1353312" y="4407408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進捗・重要度・ワクワク度を確認して目標を調整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28032" y="4059936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毎月1回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343400" y="4645152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B987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▶ 行動の質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02920" y="5157216"/>
            <a:ext cx="5394960" cy="1097280"/>
          </a:xfrm>
          <a:prstGeom prst="roundRect">
            <a:avLst>
              <a:gd name="adj" fmla="val 6667"/>
            </a:avLst>
          </a:prstGeom>
          <a:solidFill>
            <a:srgbClr val="F2F5FB"/>
          </a:solidFill>
          <a:ln/>
        </p:spPr>
      </p:sp>
      <p:sp>
        <p:nvSpPr>
          <p:cNvPr id="28" name="Shape 26"/>
          <p:cNvSpPr/>
          <p:nvPr/>
        </p:nvSpPr>
        <p:spPr>
          <a:xfrm>
            <a:off x="685800" y="5458968"/>
            <a:ext cx="493776" cy="493776"/>
          </a:xfrm>
          <a:prstGeom prst="ellipse">
            <a:avLst/>
          </a:prstGeom>
          <a:solidFill>
            <a:srgbClr val="B9871B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5458968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4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1353312" y="5266944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35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四半期リフレッシュ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1353312" y="5632704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チャートを再構築し、自分の成功パターンを発見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828032" y="5285232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3ヶ月ごと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343400" y="5870448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B987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▶ 結果の質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6131052" y="1833372"/>
            <a:ext cx="5888736" cy="2792483"/>
          </a:xfrm>
          <a:prstGeom prst="roundRect">
            <a:avLst>
              <a:gd name="adj" fmla="val 1965"/>
            </a:avLst>
          </a:prstGeom>
          <a:solidFill>
            <a:srgbClr val="12193B"/>
          </a:solidFill>
          <a:ln w="15240">
            <a:solidFill>
              <a:srgbClr val="C99A2E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30000"/>
              </a:srgbClr>
            </a:outerShdw>
          </a:effectLst>
        </p:spPr>
      </p:sp>
      <p:pic>
        <p:nvPicPr>
          <p:cNvPr id="35" name="Image 0" descr="C:\Users\matsu\AppData\Local\Temp\claude\I-----------------Sy4------------Sy44---------------------------Sy448-MCQ-------------\b0afc39a-56a2-4fa0-a527-85c6ca0e6245\scratchpad\okr_src\crops\goodcyc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0" y="1874520"/>
            <a:ext cx="5806440" cy="2710187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6172200" y="4749299"/>
            <a:ext cx="5806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ベースはダニエル・キムの「成功循環モデル」― 関係の質から回すグッドサイクル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0 ｜ BASIC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OKRとは？ ― ワクワクする目標(O)と測れる指標(KR)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517904"/>
            <a:ext cx="5852160" cy="1417320"/>
          </a:xfrm>
          <a:prstGeom prst="roundRect">
            <a:avLst>
              <a:gd name="adj" fmla="val 5161"/>
            </a:avLst>
          </a:prstGeom>
          <a:solidFill>
            <a:srgbClr val="F2F5FB"/>
          </a:solidFill>
          <a:ln/>
        </p:spPr>
      </p:sp>
      <p:sp>
        <p:nvSpPr>
          <p:cNvPr id="7" name="Shape 5"/>
          <p:cNvSpPr/>
          <p:nvPr/>
        </p:nvSpPr>
        <p:spPr>
          <a:xfrm>
            <a:off x="713232" y="1901952"/>
            <a:ext cx="640080" cy="640080"/>
          </a:xfrm>
          <a:prstGeom prst="ellipse">
            <a:avLst/>
          </a:prstGeom>
          <a:solidFill>
            <a:srgbClr val="1F7FB5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19019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O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536192" y="16459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7FB5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Objectives（目的・目標）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536192" y="2020824"/>
            <a:ext cx="4617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「どこへ向かいたいか」を示す、ワクワクする定性的なゴール。シンプルで、やや高め、チームが共感できる表現に。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02920" y="3118104"/>
            <a:ext cx="5852160" cy="1417320"/>
          </a:xfrm>
          <a:prstGeom prst="roundRect">
            <a:avLst>
              <a:gd name="adj" fmla="val 5161"/>
            </a:avLst>
          </a:prstGeom>
          <a:solidFill>
            <a:srgbClr val="F2F5FB"/>
          </a:solidFill>
          <a:ln/>
        </p:spPr>
      </p:sp>
      <p:sp>
        <p:nvSpPr>
          <p:cNvPr id="12" name="Shape 10"/>
          <p:cNvSpPr/>
          <p:nvPr/>
        </p:nvSpPr>
        <p:spPr>
          <a:xfrm>
            <a:off x="713232" y="3502152"/>
            <a:ext cx="640080" cy="640080"/>
          </a:xfrm>
          <a:prstGeom prst="ellipse">
            <a:avLst/>
          </a:prstGeom>
          <a:solidFill>
            <a:srgbClr val="B9871B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5021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KR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536192" y="32461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Key Results（主要な結果指標）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536192" y="3621024"/>
            <a:ext cx="4617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Oの達成度を測る、測定可能な数値目標。1つのOに対して3〜4個が基本。例：「登録者数◯◯万人」「月間売上◯◯円」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02920" y="4846320"/>
            <a:ext cx="5852160" cy="512064"/>
          </a:xfrm>
          <a:prstGeom prst="roundRect">
            <a:avLst>
              <a:gd name="adj" fmla="val 50000"/>
            </a:avLst>
          </a:prstGeom>
          <a:solidFill>
            <a:srgbClr val="EAF1FA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4846320"/>
            <a:ext cx="5486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87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★ 達成率は60〜70%でOK ― ストレッチ目標で挑戦を促す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02920" y="5504688"/>
            <a:ext cx="5852160" cy="512064"/>
          </a:xfrm>
          <a:prstGeom prst="roundRect">
            <a:avLst>
              <a:gd name="adj" fmla="val 50000"/>
            </a:avLst>
          </a:prstGeom>
          <a:solidFill>
            <a:srgbClr val="EAF1FA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5504688"/>
            <a:ext cx="5486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871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★ 人事評価とは切り離すのが原則 ― 挑戦と学習を奨励する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638544" y="1609344"/>
            <a:ext cx="5193792" cy="3954714"/>
          </a:xfrm>
          <a:prstGeom prst="roundRect">
            <a:avLst>
              <a:gd name="adj" fmla="val 1850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21" name="Image 0" descr="C:\Users\matsu\AppData\Local\Temp\claude\I-----------------Sy4------------Sy44---------------------------Sy448-MCQ-------------\b0afc39a-56a2-4fa0-a527-85c6ca0e6245\scratchpad\okr_src\crops\okrde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691640"/>
            <a:ext cx="5029200" cy="3790122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6720840" y="568293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O ＋ KR ＝ 組織と個人の成長を加速させる目標設定フレームワーク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0 ｜ BASIC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MBO・KPIとの違い ― OKRは「挑戦を全社に公開する」仕組み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344168" y="1440180"/>
            <a:ext cx="9500616" cy="5386170"/>
          </a:xfrm>
          <a:prstGeom prst="roundRect">
            <a:avLst>
              <a:gd name="adj" fmla="val 1019"/>
            </a:avLst>
          </a:prstGeom>
          <a:solidFill>
            <a:srgbClr val="12193B"/>
          </a:solidFill>
          <a:ln w="15240">
            <a:solidFill>
              <a:srgbClr val="C99A2E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30000"/>
              </a:srgbClr>
            </a:outerShdw>
          </a:effectLst>
        </p:spPr>
      </p:sp>
      <p:pic>
        <p:nvPicPr>
          <p:cNvPr id="7" name="Image 0" descr="C:\Users\matsu\AppData\Local\Temp\claude\I-----------------Sy4------------Sy44---------------------------Sy448-MCQ-------------\b0afc39a-56a2-4fa0-a527-85c6ca0e6245\scratchpad\okr_src\crops\okr3pane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5316" y="1481328"/>
            <a:ext cx="9418320" cy="530387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85316" y="6931506"/>
            <a:ext cx="9418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MBOは評価のための目標管理、KPIはプロセスの健康診断、OKRは全社に公開して挑戦を促す ― 使い分けが鍵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FRAMEWORK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マンダラチャートとの融合 ― 3×3の9マスにOKRを配置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80644" y="1513332"/>
            <a:ext cx="4974336" cy="4884409"/>
          </a:xfrm>
          <a:prstGeom prst="roundRect">
            <a:avLst>
              <a:gd name="adj" fmla="val 1123"/>
            </a:avLst>
          </a:prstGeom>
          <a:solidFill>
            <a:srgbClr val="12193B"/>
          </a:solidFill>
          <a:ln w="15240">
            <a:solidFill>
              <a:srgbClr val="C99A2E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30000"/>
              </a:srgbClr>
            </a:outerShdw>
          </a:effectLst>
        </p:spPr>
      </p:sp>
      <p:pic>
        <p:nvPicPr>
          <p:cNvPr id="7" name="Image 0" descr="C:\Users\matsu\AppData\Local\Temp\claude\I-----------------Sy4------------Sy44---------------------------Sy448-MCQ-------------\b0afc39a-56a2-4fa0-a527-85c6ca0e6245\scratchpad\okr_src\crops\fusion_gri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1554480"/>
            <a:ext cx="4892040" cy="4802113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943600" y="1572768"/>
            <a:ext cx="5715000" cy="1042416"/>
          </a:xfrm>
          <a:prstGeom prst="roundRect">
            <a:avLst>
              <a:gd name="adj" fmla="val 7018"/>
            </a:avLst>
          </a:prstGeom>
          <a:solidFill>
            <a:srgbClr val="F2F5FB"/>
          </a:solidFill>
          <a:ln/>
        </p:spPr>
      </p:sp>
      <p:sp>
        <p:nvSpPr>
          <p:cNvPr id="9" name="Text 6"/>
          <p:cNvSpPr/>
          <p:nvPr/>
        </p:nvSpPr>
        <p:spPr>
          <a:xfrm>
            <a:off x="6199632" y="1682496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3×3の9マス構造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473952" y="2048256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中心に「3ヶ月のテーマ（O）」を置き、周囲8マスに要素を配置する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943600" y="2761488"/>
            <a:ext cx="5715000" cy="1042416"/>
          </a:xfrm>
          <a:prstGeom prst="roundRect">
            <a:avLst>
              <a:gd name="adj" fmla="val 7018"/>
            </a:avLst>
          </a:prstGeom>
          <a:solidFill>
            <a:srgbClr val="F2F5FB"/>
          </a:solidFill>
          <a:ln/>
        </p:spPr>
      </p:sp>
      <p:sp>
        <p:nvSpPr>
          <p:cNvPr id="12" name="Text 9"/>
          <p:cNvSpPr/>
          <p:nvPr/>
        </p:nvSpPr>
        <p:spPr>
          <a:xfrm>
            <a:off x="6199632" y="2871216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周囲8マスはKR・行動・姿勢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473952" y="3236976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成果1・2／能力1・2／姿勢1・2を書き込み、達成への道筋を可視化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943600" y="3950208"/>
            <a:ext cx="5715000" cy="1042416"/>
          </a:xfrm>
          <a:prstGeom prst="roundRect">
            <a:avLst>
              <a:gd name="adj" fmla="val 7018"/>
            </a:avLst>
          </a:prstGeom>
          <a:solidFill>
            <a:srgbClr val="F2F5FB"/>
          </a:solidFill>
          <a:ln/>
        </p:spPr>
      </p:sp>
      <p:sp>
        <p:nvSpPr>
          <p:cNvPr id="15" name="Text 12"/>
          <p:cNvSpPr/>
          <p:nvPr/>
        </p:nvSpPr>
        <p:spPr>
          <a:xfrm>
            <a:off x="6199632" y="4059936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仕事だけで埋めない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473952" y="4425696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「健康」「趣味・家庭」も入れて、全人格的なバランスをとる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943600" y="5138928"/>
            <a:ext cx="5715000" cy="1042416"/>
          </a:xfrm>
          <a:prstGeom prst="roundRect">
            <a:avLst>
              <a:gd name="adj" fmla="val 7018"/>
            </a:avLst>
          </a:prstGeom>
          <a:solidFill>
            <a:srgbClr val="F2F5FB"/>
          </a:solidFill>
          <a:ln/>
        </p:spPr>
      </p:sp>
      <p:sp>
        <p:nvSpPr>
          <p:cNvPr id="18" name="Text 15"/>
          <p:cNvSpPr/>
          <p:nvPr/>
        </p:nvSpPr>
        <p:spPr>
          <a:xfrm>
            <a:off x="6199632" y="5248656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◆ 定期的に見直す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6473952" y="5614416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週次・月次・四半期のチェックで、目標は途中で変えてOK・むしろ歓迎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1 ｜ チャートの作り方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3つの要素 ― 成果・能力・姿勢をバランスよく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81328"/>
            <a:ext cx="6035040" cy="1481328"/>
          </a:xfrm>
          <a:prstGeom prst="roundRect">
            <a:avLst>
              <a:gd name="adj" fmla="val 4938"/>
            </a:avLst>
          </a:prstGeom>
          <a:solidFill>
            <a:srgbClr val="F2F5FB"/>
          </a:solidFill>
          <a:ln/>
        </p:spPr>
      </p:sp>
      <p:sp>
        <p:nvSpPr>
          <p:cNvPr id="7" name="Text 5"/>
          <p:cNvSpPr/>
          <p:nvPr/>
        </p:nvSpPr>
        <p:spPr>
          <a:xfrm>
            <a:off x="758952" y="160020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4F6D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成果  </a:t>
            </a:r>
            <a:pPr indent="0" marL="0">
              <a:buNone/>
            </a:pPr>
            <a:r>
              <a:rPr lang="en-US" sz="1150" b="1" dirty="0">
                <a:solidFill>
                  <a:srgbClr val="68779E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Results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58952" y="1984248"/>
            <a:ext cx="5440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会社・組織への貢献を示す数字的な指標・成果物。KPIを明確に。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58952" y="2560320"/>
            <a:ext cx="5440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例：月の新規受注10件／納期を1週間短縮／CS満足度4.5以上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02920" y="3127248"/>
            <a:ext cx="6035040" cy="1481328"/>
          </a:xfrm>
          <a:prstGeom prst="roundRect">
            <a:avLst>
              <a:gd name="adj" fmla="val 4938"/>
            </a:avLst>
          </a:prstGeom>
          <a:solidFill>
            <a:srgbClr val="F2F5FB"/>
          </a:solidFill>
          <a:ln/>
        </p:spPr>
      </p:sp>
      <p:sp>
        <p:nvSpPr>
          <p:cNvPr id="11" name="Text 9"/>
          <p:cNvSpPr/>
          <p:nvPr/>
        </p:nvSpPr>
        <p:spPr>
          <a:xfrm>
            <a:off x="758952" y="324612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能力  </a:t>
            </a:r>
            <a:pPr indent="0" marL="0">
              <a:buNone/>
            </a:pPr>
            <a:r>
              <a:rPr lang="en-US" sz="1150" b="1" dirty="0">
                <a:solidFill>
                  <a:srgbClr val="68779E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Skills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58952" y="3630168"/>
            <a:ext cx="5440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成果を上げるための知識・技術・ノウハウ。「何を・いつまでに・どのレベルまで」を明確に。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58952" y="4206240"/>
            <a:ext cx="5440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例：新ツール導入／週1回英語メール作成／ロールプレイ検定80点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02920" y="4773168"/>
            <a:ext cx="6035040" cy="1481328"/>
          </a:xfrm>
          <a:prstGeom prst="roundRect">
            <a:avLst>
              <a:gd name="adj" fmla="val 4938"/>
            </a:avLst>
          </a:prstGeom>
          <a:solidFill>
            <a:srgbClr val="F2F5FB"/>
          </a:solidFill>
          <a:ln/>
        </p:spPr>
      </p:sp>
      <p:sp>
        <p:nvSpPr>
          <p:cNvPr id="15" name="Text 13"/>
          <p:cNvSpPr/>
          <p:nvPr/>
        </p:nvSpPr>
        <p:spPr>
          <a:xfrm>
            <a:off x="758952" y="48920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9E63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姿勢  </a:t>
            </a:r>
            <a:pPr indent="0" marL="0">
              <a:buNone/>
            </a:pPr>
            <a:r>
              <a:rPr lang="en-US" sz="1150" b="1" dirty="0">
                <a:solidFill>
                  <a:srgbClr val="68779E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Attitude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58952" y="5276088"/>
            <a:ext cx="5440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0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成果・能力習得のための心構えと日々の行動態度。頻度や継続期間で具体化。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58952" y="5852160"/>
            <a:ext cx="5440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例：毎朝10分のタスク整理／週1回チームの良い点をSlackで共有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775704" y="1563624"/>
            <a:ext cx="5056632" cy="3425952"/>
          </a:xfrm>
          <a:prstGeom prst="roundRect">
            <a:avLst>
              <a:gd name="adj" fmla="val 2135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19" name="Image 0" descr="C:\Users\matsu\AppData\Local\Temp\claude\I-----------------Sy4------------Sy44---------------------------Sy448-MCQ-------------\b0afc39a-56a2-4fa0-a527-85c6ca0e6245\scratchpad\okr_src\crops\s1gri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0" y="1645920"/>
            <a:ext cx="4892040" cy="326136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6858000" y="5126736"/>
            <a:ext cx="4892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記入例：中央に大目標、周囲に成果・能力・姿勢＋プライベート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1 ｜ チャートの作り方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作成ショートセッションの進め方（初回30分）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81328"/>
            <a:ext cx="7223760" cy="713232"/>
          </a:xfrm>
          <a:prstGeom prst="roundRect">
            <a:avLst>
              <a:gd name="adj" fmla="val 10256"/>
            </a:avLst>
          </a:prstGeom>
          <a:solidFill>
            <a:srgbClr val="F2F5FB"/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1650492"/>
            <a:ext cx="374904" cy="374904"/>
          </a:xfrm>
          <a:prstGeom prst="ellipse">
            <a:avLst/>
          </a:prstGeom>
          <a:solidFill>
            <a:srgbClr val="1F7FB5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650492"/>
            <a:ext cx="37490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225296" y="1481328"/>
            <a:ext cx="6400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共有シートをコピーし、中央テーマと各マス（成果・能力・姿勢・健康・家庭など）をざっくり入力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02920" y="2322576"/>
            <a:ext cx="7223760" cy="713232"/>
          </a:xfrm>
          <a:prstGeom prst="roundRect">
            <a:avLst>
              <a:gd name="adj" fmla="val 10256"/>
            </a:avLst>
          </a:prstGeom>
          <a:solidFill>
            <a:srgbClr val="F2F5FB"/>
          </a:solidFill>
          <a:ln/>
        </p:spPr>
      </p:sp>
      <p:sp>
        <p:nvSpPr>
          <p:cNvPr id="11" name="Shape 9"/>
          <p:cNvSpPr/>
          <p:nvPr/>
        </p:nvSpPr>
        <p:spPr>
          <a:xfrm>
            <a:off x="685800" y="2491740"/>
            <a:ext cx="374904" cy="374904"/>
          </a:xfrm>
          <a:prstGeom prst="ellipse">
            <a:avLst/>
          </a:prstGeom>
          <a:solidFill>
            <a:srgbClr val="1F7FB5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491740"/>
            <a:ext cx="37490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25296" y="2322576"/>
            <a:ext cx="6400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進捗率を10%刻みで記入して現状を見える化（100%＝達成）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02920" y="3163824"/>
            <a:ext cx="7223760" cy="713232"/>
          </a:xfrm>
          <a:prstGeom prst="roundRect">
            <a:avLst>
              <a:gd name="adj" fmla="val 10256"/>
            </a:avLst>
          </a:prstGeom>
          <a:solidFill>
            <a:srgbClr val="F2F5FB"/>
          </a:solidFill>
          <a:ln/>
        </p:spPr>
      </p:sp>
      <p:sp>
        <p:nvSpPr>
          <p:cNvPr id="15" name="Shape 13"/>
          <p:cNvSpPr/>
          <p:nvPr/>
        </p:nvSpPr>
        <p:spPr>
          <a:xfrm>
            <a:off x="685800" y="3332988"/>
            <a:ext cx="374904" cy="374904"/>
          </a:xfrm>
          <a:prstGeom prst="ellipse">
            <a:avLst/>
          </a:prstGeom>
          <a:solidFill>
            <a:srgbClr val="1F7FB5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3332988"/>
            <a:ext cx="37490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225296" y="3163824"/>
            <a:ext cx="6400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各自、真ん中のテーマ（目標）を発表 ― 1人1分以内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02920" y="4005072"/>
            <a:ext cx="7223760" cy="713232"/>
          </a:xfrm>
          <a:prstGeom prst="roundRect">
            <a:avLst>
              <a:gd name="adj" fmla="val 10256"/>
            </a:avLst>
          </a:prstGeom>
          <a:solidFill>
            <a:srgbClr val="F2F5FB"/>
          </a:solidFill>
          <a:ln/>
        </p:spPr>
      </p:sp>
      <p:sp>
        <p:nvSpPr>
          <p:cNvPr id="19" name="Shape 17"/>
          <p:cNvSpPr/>
          <p:nvPr/>
        </p:nvSpPr>
        <p:spPr>
          <a:xfrm>
            <a:off x="685800" y="4174236"/>
            <a:ext cx="374904" cy="374904"/>
          </a:xfrm>
          <a:prstGeom prst="ellipse">
            <a:avLst/>
          </a:prstGeom>
          <a:solidFill>
            <a:srgbClr val="1F7FB5"/>
          </a:solidFill>
          <a:ln/>
        </p:spPr>
      </p:sp>
      <p:sp>
        <p:nvSpPr>
          <p:cNvPr id="20" name="Text 18"/>
          <p:cNvSpPr/>
          <p:nvPr/>
        </p:nvSpPr>
        <p:spPr>
          <a:xfrm>
            <a:off x="685800" y="4174236"/>
            <a:ext cx="37490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225296" y="4005072"/>
            <a:ext cx="6400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達成・挑戦したこと、今週チャレンジしたいことを簡潔に発表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02920" y="4846320"/>
            <a:ext cx="7223760" cy="713232"/>
          </a:xfrm>
          <a:prstGeom prst="roundRect">
            <a:avLst>
              <a:gd name="adj" fmla="val 10256"/>
            </a:avLst>
          </a:prstGeom>
          <a:solidFill>
            <a:srgbClr val="F2F5FB"/>
          </a:solidFill>
          <a:ln/>
        </p:spPr>
      </p:sp>
      <p:sp>
        <p:nvSpPr>
          <p:cNvPr id="23" name="Shape 21"/>
          <p:cNvSpPr/>
          <p:nvPr/>
        </p:nvSpPr>
        <p:spPr>
          <a:xfrm>
            <a:off x="685800" y="5015484"/>
            <a:ext cx="374904" cy="374904"/>
          </a:xfrm>
          <a:prstGeom prst="ellipse">
            <a:avLst/>
          </a:prstGeom>
          <a:solidFill>
            <a:srgbClr val="1F7FB5"/>
          </a:solidFill>
          <a:ln/>
        </p:spPr>
      </p:sp>
      <p:sp>
        <p:nvSpPr>
          <p:cNvPr id="24" name="Text 22"/>
          <p:cNvSpPr/>
          <p:nvPr/>
        </p:nvSpPr>
        <p:spPr>
          <a:xfrm>
            <a:off x="685800" y="5015484"/>
            <a:ext cx="37490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5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225296" y="4846320"/>
            <a:ext cx="6400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A35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発表ごとに2人以上から応援メッセージ ― 各30秒以内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502920" y="5806440"/>
            <a:ext cx="2194560" cy="402336"/>
          </a:xfrm>
          <a:prstGeom prst="roundRect">
            <a:avLst>
              <a:gd name="adj" fmla="val 50000"/>
            </a:avLst>
          </a:prstGeom>
          <a:solidFill>
            <a:srgbClr val="EAF1FA"/>
          </a:solidFill>
          <a:ln w="12700">
            <a:solidFill>
              <a:srgbClr val="B9871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02920" y="580644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⏱ 30分厳守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2880360" y="5806440"/>
            <a:ext cx="2468880" cy="402336"/>
          </a:xfrm>
          <a:prstGeom prst="roundRect">
            <a:avLst>
              <a:gd name="adj" fmla="val 50000"/>
            </a:avLst>
          </a:prstGeom>
          <a:solidFill>
            <a:srgbClr val="EAF1FA"/>
          </a:solidFill>
          <a:ln w="12700">
            <a:solidFill>
              <a:srgbClr val="B9871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880360" y="5806440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👥 1グループ最大8名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532120" y="5806440"/>
            <a:ext cx="2194560" cy="402336"/>
          </a:xfrm>
          <a:prstGeom prst="roundRect">
            <a:avLst>
              <a:gd name="adj" fmla="val 50000"/>
            </a:avLst>
          </a:prstGeom>
          <a:solidFill>
            <a:srgbClr val="EAF1FA"/>
          </a:solidFill>
          <a:ln w="12700">
            <a:solidFill>
              <a:srgbClr val="1F7FB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532120" y="580644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7FB5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✎ 全部埋めなくてOK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8193024" y="1517904"/>
            <a:ext cx="3502152" cy="4244700"/>
          </a:xfrm>
          <a:prstGeom prst="roundRect">
            <a:avLst>
              <a:gd name="adj" fmla="val 2089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33" name="Image 0" descr="C:\Users\matsu\AppData\Local\Temp\claude\I-----------------Sy4------------Sy44---------------------------Sy448-MCQ-------------\b0afc39a-56a2-4fa0-a527-85c6ca0e6245\scratchpad\okr_src\crops\s1flo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5320" y="1600200"/>
            <a:ext cx="3337560" cy="40801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1 ｜ 職種別の目標設定例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職種別の例 ①営業職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26187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受注件数・売上などの成果に、提案力と顧客目線の姿勢を組み合わせる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1119177" y="1700784"/>
            <a:ext cx="9950598" cy="4736592"/>
          </a:xfrm>
          <a:prstGeom prst="roundRect">
            <a:avLst>
              <a:gd name="adj" fmla="val 1544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8" name="Image 0" descr="C:\Users\matsu\AppData\Local\Temp\claude\I-----------------Sy4------------Sy44---------------------------Sy448-MCQ-------------\b0afc39a-56a2-4fa0-a527-85c6ca0e6245\scratchpad\okr_src\crops\sal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1473" y="1783080"/>
            <a:ext cx="9786006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9871B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STEP 1 ｜ 職種別の目標設定例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750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職種別の例 ②エンジニア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マンダラOKR実践ガイド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8779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26187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7FB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リリース・品質の成果に、新技術の習得とチーム協働の姿勢を組み合わせる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982980" y="1700784"/>
            <a:ext cx="10222992" cy="4713025"/>
          </a:xfrm>
          <a:prstGeom prst="roundRect">
            <a:avLst>
              <a:gd name="adj" fmla="val 1552"/>
            </a:avLst>
          </a:prstGeom>
          <a:solidFill>
            <a:srgbClr val="FFFFFF"/>
          </a:solidFill>
          <a:ln w="12700">
            <a:solidFill>
              <a:srgbClr val="D8E1F0"/>
            </a:solidFill>
            <a:prstDash val="solid"/>
          </a:ln>
          <a:effectLst>
            <a:outerShdw sx="100000" sy="100000" kx="0" ky="0" algn="bl" rotWithShape="0" blurRad="114300" dist="38100" dir="5400000">
              <a:srgbClr val="8093B8">
                <a:alpha val="28000"/>
              </a:srgbClr>
            </a:outerShdw>
          </a:effectLst>
        </p:spPr>
      </p:sp>
      <p:pic>
        <p:nvPicPr>
          <p:cNvPr id="8" name="Image 0" descr="C:\Users\matsu\AppData\Local\Temp\claude\I-----------------Sy4------------Sy44---------------------------Sy448-MCQ-------------\b0afc39a-56a2-4fa0-a527-85c6ca0e6245\scratchpad\okr_src\crops\engine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1783080"/>
            <a:ext cx="10058400" cy="45484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2026-08-22T23:23:46Z</dcterms:created>
  <dcterms:modified xsi:type="dcterms:W3CDTF">2026-08-22T23:23:46Z</dcterms:modified>
</cp:coreProperties>
</file>